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83" r:id="rId2"/>
    <p:sldId id="257" r:id="rId3"/>
    <p:sldId id="269" r:id="rId4"/>
    <p:sldId id="271" r:id="rId5"/>
    <p:sldId id="268" r:id="rId6"/>
    <p:sldId id="278" r:id="rId7"/>
    <p:sldId id="267" r:id="rId8"/>
    <p:sldId id="273" r:id="rId9"/>
    <p:sldId id="272" r:id="rId10"/>
    <p:sldId id="279" r:id="rId11"/>
    <p:sldId id="274" r:id="rId12"/>
    <p:sldId id="281" r:id="rId13"/>
    <p:sldId id="28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9-28T09:41:09.169"/>
    </inkml:context>
    <inkml:brush xml:id="br0">
      <inkml:brushProperty name="width" value="0.05" units="cm"/>
      <inkml:brushProperty name="height" value="0.05" units="cm"/>
      <inkml:brushProperty name="color" value="#E71224"/>
      <inkml:brushProperty name="ignorePressure" value="1"/>
    </inkml:brush>
  </inkml:definitions>
  <inkml:trace contextRef="#ctx0" brushRef="#br0">1 1,'0'0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9-28T09:41:10.273"/>
    </inkml:context>
    <inkml:brush xml:id="br0">
      <inkml:brushProperty name="width" value="0.05" units="cm"/>
      <inkml:brushProperty name="height" value="0.05" units="cm"/>
      <inkml:brushProperty name="color" value="#E71224"/>
      <inkml:brushProperty name="ignorePressure" value="1"/>
    </inkml:brush>
  </inkml:definitions>
  <inkml:trace contextRef="#ctx0" brushRef="#br0">0 1,'0'0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9-28T09:41:15.017"/>
    </inkml:context>
    <inkml:brush xml:id="br0">
      <inkml:brushProperty name="width" value="0.05" units="cm"/>
      <inkml:brushProperty name="height" value="0.05" units="cm"/>
      <inkml:brushProperty name="color" value="#E71224"/>
      <inkml:brushProperty name="ignorePressure" value="1"/>
    </inkml:brush>
  </inkml:definitions>
  <inkml:trace contextRef="#ctx0" brushRef="#br0">1 1,'2452'2452,"-2433"-2433</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3543A4-DC20-4E85-B020-E240338DA89F}" type="datetimeFigureOut">
              <a:rPr lang="en-IN" smtClean="0"/>
              <a:t>28-09-2022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4BA02D-199C-4132-9B9A-B25903B28A85}" type="slidenum">
              <a:rPr lang="en-IN" smtClean="0"/>
              <a:t>‹#›</a:t>
            </a:fld>
            <a:endParaRPr lang="en-IN"/>
          </a:p>
        </p:txBody>
      </p:sp>
    </p:spTree>
    <p:extLst>
      <p:ext uri="{BB962C8B-B14F-4D97-AF65-F5344CB8AC3E}">
        <p14:creationId xmlns:p14="http://schemas.microsoft.com/office/powerpoint/2010/main" val="3636096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4A8E4-E96A-81BF-B45C-A889367C50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BB346D1-325B-54B0-9205-271A5EAA17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4C3C75C-140D-1635-346F-C1C1B64D9F7F}"/>
              </a:ext>
            </a:extLst>
          </p:cNvPr>
          <p:cNvSpPr>
            <a:spLocks noGrp="1"/>
          </p:cNvSpPr>
          <p:nvPr>
            <p:ph type="dt" sz="half" idx="10"/>
          </p:nvPr>
        </p:nvSpPr>
        <p:spPr/>
        <p:txBody>
          <a:bodyPr/>
          <a:lstStyle/>
          <a:p>
            <a:fld id="{7D819F7B-067C-456E-A92F-5DF555D8E346}" type="datetimeFigureOut">
              <a:rPr lang="en-IN" smtClean="0"/>
              <a:t>28-09-2022</a:t>
            </a:fld>
            <a:endParaRPr lang="en-IN"/>
          </a:p>
        </p:txBody>
      </p:sp>
      <p:sp>
        <p:nvSpPr>
          <p:cNvPr id="5" name="Footer Placeholder 4">
            <a:extLst>
              <a:ext uri="{FF2B5EF4-FFF2-40B4-BE49-F238E27FC236}">
                <a16:creationId xmlns:a16="http://schemas.microsoft.com/office/drawing/2014/main" id="{84F416A9-6F0E-0B0E-432F-41A77710EB8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27EEAF0-A819-EC3F-278D-05598F8A8A41}"/>
              </a:ext>
            </a:extLst>
          </p:cNvPr>
          <p:cNvSpPr>
            <a:spLocks noGrp="1"/>
          </p:cNvSpPr>
          <p:nvPr>
            <p:ph type="sldNum" sz="quarter" idx="12"/>
          </p:nvPr>
        </p:nvSpPr>
        <p:spPr/>
        <p:txBody>
          <a:bodyPr/>
          <a:lstStyle/>
          <a:p>
            <a:fld id="{AE8C2502-96C8-4FBA-A6AE-47B5936EC55E}" type="slidenum">
              <a:rPr lang="en-IN" smtClean="0"/>
              <a:t>‹#›</a:t>
            </a:fld>
            <a:endParaRPr lang="en-IN"/>
          </a:p>
        </p:txBody>
      </p:sp>
    </p:spTree>
    <p:extLst>
      <p:ext uri="{BB962C8B-B14F-4D97-AF65-F5344CB8AC3E}">
        <p14:creationId xmlns:p14="http://schemas.microsoft.com/office/powerpoint/2010/main" val="2605081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1923D-B7CB-CF49-7BE9-4BD3609AE27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A74FA46-9F9C-7742-13A1-59E02616A4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957AA1-04D9-E8EC-53EC-E8AAF9981243}"/>
              </a:ext>
            </a:extLst>
          </p:cNvPr>
          <p:cNvSpPr>
            <a:spLocks noGrp="1"/>
          </p:cNvSpPr>
          <p:nvPr>
            <p:ph type="dt" sz="half" idx="10"/>
          </p:nvPr>
        </p:nvSpPr>
        <p:spPr/>
        <p:txBody>
          <a:bodyPr/>
          <a:lstStyle/>
          <a:p>
            <a:fld id="{7D819F7B-067C-456E-A92F-5DF555D8E346}" type="datetimeFigureOut">
              <a:rPr lang="en-IN" smtClean="0"/>
              <a:t>28-09-2022</a:t>
            </a:fld>
            <a:endParaRPr lang="en-IN"/>
          </a:p>
        </p:txBody>
      </p:sp>
      <p:sp>
        <p:nvSpPr>
          <p:cNvPr id="5" name="Footer Placeholder 4">
            <a:extLst>
              <a:ext uri="{FF2B5EF4-FFF2-40B4-BE49-F238E27FC236}">
                <a16:creationId xmlns:a16="http://schemas.microsoft.com/office/drawing/2014/main" id="{83877F7E-D638-CBE2-0480-6BBEAF35519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967EE3-8F30-8738-9DF6-5BDB5EA94E26}"/>
              </a:ext>
            </a:extLst>
          </p:cNvPr>
          <p:cNvSpPr>
            <a:spLocks noGrp="1"/>
          </p:cNvSpPr>
          <p:nvPr>
            <p:ph type="sldNum" sz="quarter" idx="12"/>
          </p:nvPr>
        </p:nvSpPr>
        <p:spPr/>
        <p:txBody>
          <a:bodyPr/>
          <a:lstStyle/>
          <a:p>
            <a:fld id="{AE8C2502-96C8-4FBA-A6AE-47B5936EC55E}" type="slidenum">
              <a:rPr lang="en-IN" smtClean="0"/>
              <a:t>‹#›</a:t>
            </a:fld>
            <a:endParaRPr lang="en-IN"/>
          </a:p>
        </p:txBody>
      </p:sp>
    </p:spTree>
    <p:extLst>
      <p:ext uri="{BB962C8B-B14F-4D97-AF65-F5344CB8AC3E}">
        <p14:creationId xmlns:p14="http://schemas.microsoft.com/office/powerpoint/2010/main" val="696913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BE1866-08BB-0B19-8305-D18B89C2D63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1ABD8A7-D92D-CAFA-3755-3710171B2A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ACABAE8-548B-4708-CFF0-BDFC772C1688}"/>
              </a:ext>
            </a:extLst>
          </p:cNvPr>
          <p:cNvSpPr>
            <a:spLocks noGrp="1"/>
          </p:cNvSpPr>
          <p:nvPr>
            <p:ph type="dt" sz="half" idx="10"/>
          </p:nvPr>
        </p:nvSpPr>
        <p:spPr/>
        <p:txBody>
          <a:bodyPr/>
          <a:lstStyle/>
          <a:p>
            <a:fld id="{7D819F7B-067C-456E-A92F-5DF555D8E346}" type="datetimeFigureOut">
              <a:rPr lang="en-IN" smtClean="0"/>
              <a:t>28-09-2022</a:t>
            </a:fld>
            <a:endParaRPr lang="en-IN"/>
          </a:p>
        </p:txBody>
      </p:sp>
      <p:sp>
        <p:nvSpPr>
          <p:cNvPr id="5" name="Footer Placeholder 4">
            <a:extLst>
              <a:ext uri="{FF2B5EF4-FFF2-40B4-BE49-F238E27FC236}">
                <a16:creationId xmlns:a16="http://schemas.microsoft.com/office/drawing/2014/main" id="{5CF3BE92-BFDF-5301-BE9E-EAB1B66BD3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810EA29-702A-7905-3DAC-9BD8DF6E405B}"/>
              </a:ext>
            </a:extLst>
          </p:cNvPr>
          <p:cNvSpPr>
            <a:spLocks noGrp="1"/>
          </p:cNvSpPr>
          <p:nvPr>
            <p:ph type="sldNum" sz="quarter" idx="12"/>
          </p:nvPr>
        </p:nvSpPr>
        <p:spPr/>
        <p:txBody>
          <a:bodyPr/>
          <a:lstStyle/>
          <a:p>
            <a:fld id="{AE8C2502-96C8-4FBA-A6AE-47B5936EC55E}" type="slidenum">
              <a:rPr lang="en-IN" smtClean="0"/>
              <a:t>‹#›</a:t>
            </a:fld>
            <a:endParaRPr lang="en-IN"/>
          </a:p>
        </p:txBody>
      </p:sp>
    </p:spTree>
    <p:extLst>
      <p:ext uri="{BB962C8B-B14F-4D97-AF65-F5344CB8AC3E}">
        <p14:creationId xmlns:p14="http://schemas.microsoft.com/office/powerpoint/2010/main" val="139072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0B332-551F-9900-1CCC-845A8CFF042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4F1269E-9412-5C3F-B878-0ECEF03D31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A4D6200-CB54-D197-95D2-DD7CC22D61E4}"/>
              </a:ext>
            </a:extLst>
          </p:cNvPr>
          <p:cNvSpPr>
            <a:spLocks noGrp="1"/>
          </p:cNvSpPr>
          <p:nvPr>
            <p:ph type="dt" sz="half" idx="10"/>
          </p:nvPr>
        </p:nvSpPr>
        <p:spPr/>
        <p:txBody>
          <a:bodyPr/>
          <a:lstStyle/>
          <a:p>
            <a:fld id="{7D819F7B-067C-456E-A92F-5DF555D8E346}" type="datetimeFigureOut">
              <a:rPr lang="en-IN" smtClean="0"/>
              <a:t>28-09-2022</a:t>
            </a:fld>
            <a:endParaRPr lang="en-IN"/>
          </a:p>
        </p:txBody>
      </p:sp>
      <p:sp>
        <p:nvSpPr>
          <p:cNvPr id="5" name="Footer Placeholder 4">
            <a:extLst>
              <a:ext uri="{FF2B5EF4-FFF2-40B4-BE49-F238E27FC236}">
                <a16:creationId xmlns:a16="http://schemas.microsoft.com/office/drawing/2014/main" id="{92EAFCD7-8FDB-F624-0B35-B3B9B99576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1324BE-7B56-C3C8-F816-C26B77EED280}"/>
              </a:ext>
            </a:extLst>
          </p:cNvPr>
          <p:cNvSpPr>
            <a:spLocks noGrp="1"/>
          </p:cNvSpPr>
          <p:nvPr>
            <p:ph type="sldNum" sz="quarter" idx="12"/>
          </p:nvPr>
        </p:nvSpPr>
        <p:spPr/>
        <p:txBody>
          <a:bodyPr/>
          <a:lstStyle/>
          <a:p>
            <a:fld id="{AE8C2502-96C8-4FBA-A6AE-47B5936EC55E}" type="slidenum">
              <a:rPr lang="en-IN" smtClean="0"/>
              <a:t>‹#›</a:t>
            </a:fld>
            <a:endParaRPr lang="en-IN"/>
          </a:p>
        </p:txBody>
      </p:sp>
    </p:spTree>
    <p:extLst>
      <p:ext uri="{BB962C8B-B14F-4D97-AF65-F5344CB8AC3E}">
        <p14:creationId xmlns:p14="http://schemas.microsoft.com/office/powerpoint/2010/main" val="26108201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28715-6802-A264-5EA3-64F70EF1CB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F871780-82B5-9F1E-4999-0BECF58FB1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4D978E-5BED-3DDA-C74A-F2EF60B3DCB0}"/>
              </a:ext>
            </a:extLst>
          </p:cNvPr>
          <p:cNvSpPr>
            <a:spLocks noGrp="1"/>
          </p:cNvSpPr>
          <p:nvPr>
            <p:ph type="dt" sz="half" idx="10"/>
          </p:nvPr>
        </p:nvSpPr>
        <p:spPr/>
        <p:txBody>
          <a:bodyPr/>
          <a:lstStyle/>
          <a:p>
            <a:fld id="{7D819F7B-067C-456E-A92F-5DF555D8E346}" type="datetimeFigureOut">
              <a:rPr lang="en-IN" smtClean="0"/>
              <a:t>28-09-2022</a:t>
            </a:fld>
            <a:endParaRPr lang="en-IN"/>
          </a:p>
        </p:txBody>
      </p:sp>
      <p:sp>
        <p:nvSpPr>
          <p:cNvPr id="5" name="Footer Placeholder 4">
            <a:extLst>
              <a:ext uri="{FF2B5EF4-FFF2-40B4-BE49-F238E27FC236}">
                <a16:creationId xmlns:a16="http://schemas.microsoft.com/office/drawing/2014/main" id="{64D23CDD-8979-2A30-C6F6-76DF558E19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598825-B994-0F53-956F-447A42F8E2BD}"/>
              </a:ext>
            </a:extLst>
          </p:cNvPr>
          <p:cNvSpPr>
            <a:spLocks noGrp="1"/>
          </p:cNvSpPr>
          <p:nvPr>
            <p:ph type="sldNum" sz="quarter" idx="12"/>
          </p:nvPr>
        </p:nvSpPr>
        <p:spPr/>
        <p:txBody>
          <a:bodyPr/>
          <a:lstStyle/>
          <a:p>
            <a:fld id="{AE8C2502-96C8-4FBA-A6AE-47B5936EC55E}" type="slidenum">
              <a:rPr lang="en-IN" smtClean="0"/>
              <a:t>‹#›</a:t>
            </a:fld>
            <a:endParaRPr lang="en-IN"/>
          </a:p>
        </p:txBody>
      </p:sp>
    </p:spTree>
    <p:extLst>
      <p:ext uri="{BB962C8B-B14F-4D97-AF65-F5344CB8AC3E}">
        <p14:creationId xmlns:p14="http://schemas.microsoft.com/office/powerpoint/2010/main" val="1293318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6D165-3EE4-C956-E660-E3EE793FB7A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C6B56E5-306D-9FE6-3EB3-6F7E07619F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770B2F6-2BC5-89FB-538A-F1F17A971C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B86CF11-918F-289D-9881-B86FE41C4B46}"/>
              </a:ext>
            </a:extLst>
          </p:cNvPr>
          <p:cNvSpPr>
            <a:spLocks noGrp="1"/>
          </p:cNvSpPr>
          <p:nvPr>
            <p:ph type="dt" sz="half" idx="10"/>
          </p:nvPr>
        </p:nvSpPr>
        <p:spPr/>
        <p:txBody>
          <a:bodyPr/>
          <a:lstStyle/>
          <a:p>
            <a:fld id="{7D819F7B-067C-456E-A92F-5DF555D8E346}" type="datetimeFigureOut">
              <a:rPr lang="en-IN" smtClean="0"/>
              <a:t>28-09-2022</a:t>
            </a:fld>
            <a:endParaRPr lang="en-IN"/>
          </a:p>
        </p:txBody>
      </p:sp>
      <p:sp>
        <p:nvSpPr>
          <p:cNvPr id="6" name="Footer Placeholder 5">
            <a:extLst>
              <a:ext uri="{FF2B5EF4-FFF2-40B4-BE49-F238E27FC236}">
                <a16:creationId xmlns:a16="http://schemas.microsoft.com/office/drawing/2014/main" id="{5F4D7539-9566-5AC5-2BDF-759658CEB1E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28D60C6-D067-930C-E14A-B9F9CE834AD4}"/>
              </a:ext>
            </a:extLst>
          </p:cNvPr>
          <p:cNvSpPr>
            <a:spLocks noGrp="1"/>
          </p:cNvSpPr>
          <p:nvPr>
            <p:ph type="sldNum" sz="quarter" idx="12"/>
          </p:nvPr>
        </p:nvSpPr>
        <p:spPr/>
        <p:txBody>
          <a:bodyPr/>
          <a:lstStyle/>
          <a:p>
            <a:fld id="{AE8C2502-96C8-4FBA-A6AE-47B5936EC55E}" type="slidenum">
              <a:rPr lang="en-IN" smtClean="0"/>
              <a:t>‹#›</a:t>
            </a:fld>
            <a:endParaRPr lang="en-IN"/>
          </a:p>
        </p:txBody>
      </p:sp>
    </p:spTree>
    <p:extLst>
      <p:ext uri="{BB962C8B-B14F-4D97-AF65-F5344CB8AC3E}">
        <p14:creationId xmlns:p14="http://schemas.microsoft.com/office/powerpoint/2010/main" val="464406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2CC0F-3169-BB1F-019B-8EEC49F2F98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04B5674-CDBD-F103-84B7-50E60293138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C38B017-5BCD-F32D-8953-22D860FE48F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E7A812D-315D-ABDC-C48E-46D7003EFC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421E0C5-BE84-5A3F-5794-E6BE0441CC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E815C88-AECB-A974-C3AF-83648A0E825A}"/>
              </a:ext>
            </a:extLst>
          </p:cNvPr>
          <p:cNvSpPr>
            <a:spLocks noGrp="1"/>
          </p:cNvSpPr>
          <p:nvPr>
            <p:ph type="dt" sz="half" idx="10"/>
          </p:nvPr>
        </p:nvSpPr>
        <p:spPr/>
        <p:txBody>
          <a:bodyPr/>
          <a:lstStyle/>
          <a:p>
            <a:fld id="{7D819F7B-067C-456E-A92F-5DF555D8E346}" type="datetimeFigureOut">
              <a:rPr lang="en-IN" smtClean="0"/>
              <a:t>28-09-2022</a:t>
            </a:fld>
            <a:endParaRPr lang="en-IN"/>
          </a:p>
        </p:txBody>
      </p:sp>
      <p:sp>
        <p:nvSpPr>
          <p:cNvPr id="8" name="Footer Placeholder 7">
            <a:extLst>
              <a:ext uri="{FF2B5EF4-FFF2-40B4-BE49-F238E27FC236}">
                <a16:creationId xmlns:a16="http://schemas.microsoft.com/office/drawing/2014/main" id="{F89F8FD6-0774-5B0D-784D-26ABFE92F3D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2099733-9469-A39B-033B-BEB095FC01C1}"/>
              </a:ext>
            </a:extLst>
          </p:cNvPr>
          <p:cNvSpPr>
            <a:spLocks noGrp="1"/>
          </p:cNvSpPr>
          <p:nvPr>
            <p:ph type="sldNum" sz="quarter" idx="12"/>
          </p:nvPr>
        </p:nvSpPr>
        <p:spPr/>
        <p:txBody>
          <a:bodyPr/>
          <a:lstStyle/>
          <a:p>
            <a:fld id="{AE8C2502-96C8-4FBA-A6AE-47B5936EC55E}" type="slidenum">
              <a:rPr lang="en-IN" smtClean="0"/>
              <a:t>‹#›</a:t>
            </a:fld>
            <a:endParaRPr lang="en-IN"/>
          </a:p>
        </p:txBody>
      </p:sp>
    </p:spTree>
    <p:extLst>
      <p:ext uri="{BB962C8B-B14F-4D97-AF65-F5344CB8AC3E}">
        <p14:creationId xmlns:p14="http://schemas.microsoft.com/office/powerpoint/2010/main" val="146222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79531-4FCA-9F15-E1B7-45D3D59A000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7778A5B-2D78-217D-4C9A-3C888D471FB6}"/>
              </a:ext>
            </a:extLst>
          </p:cNvPr>
          <p:cNvSpPr>
            <a:spLocks noGrp="1"/>
          </p:cNvSpPr>
          <p:nvPr>
            <p:ph type="dt" sz="half" idx="10"/>
          </p:nvPr>
        </p:nvSpPr>
        <p:spPr/>
        <p:txBody>
          <a:bodyPr/>
          <a:lstStyle/>
          <a:p>
            <a:fld id="{7D819F7B-067C-456E-A92F-5DF555D8E346}" type="datetimeFigureOut">
              <a:rPr lang="en-IN" smtClean="0"/>
              <a:t>28-09-2022</a:t>
            </a:fld>
            <a:endParaRPr lang="en-IN"/>
          </a:p>
        </p:txBody>
      </p:sp>
      <p:sp>
        <p:nvSpPr>
          <p:cNvPr id="4" name="Footer Placeholder 3">
            <a:extLst>
              <a:ext uri="{FF2B5EF4-FFF2-40B4-BE49-F238E27FC236}">
                <a16:creationId xmlns:a16="http://schemas.microsoft.com/office/drawing/2014/main" id="{BE86F39A-8962-EF3D-FF23-0726BBF8AC8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5057D38-7395-1B76-97C2-D90E1B2EC29E}"/>
              </a:ext>
            </a:extLst>
          </p:cNvPr>
          <p:cNvSpPr>
            <a:spLocks noGrp="1"/>
          </p:cNvSpPr>
          <p:nvPr>
            <p:ph type="sldNum" sz="quarter" idx="12"/>
          </p:nvPr>
        </p:nvSpPr>
        <p:spPr/>
        <p:txBody>
          <a:bodyPr/>
          <a:lstStyle/>
          <a:p>
            <a:fld id="{AE8C2502-96C8-4FBA-A6AE-47B5936EC55E}" type="slidenum">
              <a:rPr lang="en-IN" smtClean="0"/>
              <a:t>‹#›</a:t>
            </a:fld>
            <a:endParaRPr lang="en-IN"/>
          </a:p>
        </p:txBody>
      </p:sp>
    </p:spTree>
    <p:extLst>
      <p:ext uri="{BB962C8B-B14F-4D97-AF65-F5344CB8AC3E}">
        <p14:creationId xmlns:p14="http://schemas.microsoft.com/office/powerpoint/2010/main" val="409896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9F7B77-82E7-90E5-D244-D83194D23E37}"/>
              </a:ext>
            </a:extLst>
          </p:cNvPr>
          <p:cNvSpPr>
            <a:spLocks noGrp="1"/>
          </p:cNvSpPr>
          <p:nvPr>
            <p:ph type="dt" sz="half" idx="10"/>
          </p:nvPr>
        </p:nvSpPr>
        <p:spPr/>
        <p:txBody>
          <a:bodyPr/>
          <a:lstStyle/>
          <a:p>
            <a:fld id="{7D819F7B-067C-456E-A92F-5DF555D8E346}" type="datetimeFigureOut">
              <a:rPr lang="en-IN" smtClean="0"/>
              <a:t>28-09-2022</a:t>
            </a:fld>
            <a:endParaRPr lang="en-IN"/>
          </a:p>
        </p:txBody>
      </p:sp>
      <p:sp>
        <p:nvSpPr>
          <p:cNvPr id="3" name="Footer Placeholder 2">
            <a:extLst>
              <a:ext uri="{FF2B5EF4-FFF2-40B4-BE49-F238E27FC236}">
                <a16:creationId xmlns:a16="http://schemas.microsoft.com/office/drawing/2014/main" id="{1278BABB-7F60-1AA4-63E3-48399E32844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2E449EA-0977-27D4-8FAE-37A281FFC199}"/>
              </a:ext>
            </a:extLst>
          </p:cNvPr>
          <p:cNvSpPr>
            <a:spLocks noGrp="1"/>
          </p:cNvSpPr>
          <p:nvPr>
            <p:ph type="sldNum" sz="quarter" idx="12"/>
          </p:nvPr>
        </p:nvSpPr>
        <p:spPr/>
        <p:txBody>
          <a:bodyPr/>
          <a:lstStyle/>
          <a:p>
            <a:fld id="{AE8C2502-96C8-4FBA-A6AE-47B5936EC55E}" type="slidenum">
              <a:rPr lang="en-IN" smtClean="0"/>
              <a:t>‹#›</a:t>
            </a:fld>
            <a:endParaRPr lang="en-IN"/>
          </a:p>
        </p:txBody>
      </p:sp>
    </p:spTree>
    <p:extLst>
      <p:ext uri="{BB962C8B-B14F-4D97-AF65-F5344CB8AC3E}">
        <p14:creationId xmlns:p14="http://schemas.microsoft.com/office/powerpoint/2010/main" val="3956894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6D59A-D01E-F5BC-5C40-87852791D3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702EA8E-41AF-1843-D813-C483FE3E36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6B3EFFA-1E4C-B02A-47A0-BF88443189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54A552-BAF6-7871-D94D-F5CEFD8795CB}"/>
              </a:ext>
            </a:extLst>
          </p:cNvPr>
          <p:cNvSpPr>
            <a:spLocks noGrp="1"/>
          </p:cNvSpPr>
          <p:nvPr>
            <p:ph type="dt" sz="half" idx="10"/>
          </p:nvPr>
        </p:nvSpPr>
        <p:spPr/>
        <p:txBody>
          <a:bodyPr/>
          <a:lstStyle/>
          <a:p>
            <a:fld id="{7D819F7B-067C-456E-A92F-5DF555D8E346}" type="datetimeFigureOut">
              <a:rPr lang="en-IN" smtClean="0"/>
              <a:t>28-09-2022</a:t>
            </a:fld>
            <a:endParaRPr lang="en-IN"/>
          </a:p>
        </p:txBody>
      </p:sp>
      <p:sp>
        <p:nvSpPr>
          <p:cNvPr id="6" name="Footer Placeholder 5">
            <a:extLst>
              <a:ext uri="{FF2B5EF4-FFF2-40B4-BE49-F238E27FC236}">
                <a16:creationId xmlns:a16="http://schemas.microsoft.com/office/drawing/2014/main" id="{A58D316D-C3E9-8D6E-3E6E-3907A119894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8E6A323-ACB0-AB87-C62D-6287B9642C95}"/>
              </a:ext>
            </a:extLst>
          </p:cNvPr>
          <p:cNvSpPr>
            <a:spLocks noGrp="1"/>
          </p:cNvSpPr>
          <p:nvPr>
            <p:ph type="sldNum" sz="quarter" idx="12"/>
          </p:nvPr>
        </p:nvSpPr>
        <p:spPr/>
        <p:txBody>
          <a:bodyPr/>
          <a:lstStyle/>
          <a:p>
            <a:fld id="{AE8C2502-96C8-4FBA-A6AE-47B5936EC55E}" type="slidenum">
              <a:rPr lang="en-IN" smtClean="0"/>
              <a:t>‹#›</a:t>
            </a:fld>
            <a:endParaRPr lang="en-IN"/>
          </a:p>
        </p:txBody>
      </p:sp>
    </p:spTree>
    <p:extLst>
      <p:ext uri="{BB962C8B-B14F-4D97-AF65-F5344CB8AC3E}">
        <p14:creationId xmlns:p14="http://schemas.microsoft.com/office/powerpoint/2010/main" val="3193510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82034-7715-9924-58E1-C42046F7A8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C1BAC2A-B68F-F354-115F-C7F44DB12D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B796385-E9DC-67AD-6078-1068852A56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191D23-457B-2101-D84D-6A19C7C4CECD}"/>
              </a:ext>
            </a:extLst>
          </p:cNvPr>
          <p:cNvSpPr>
            <a:spLocks noGrp="1"/>
          </p:cNvSpPr>
          <p:nvPr>
            <p:ph type="dt" sz="half" idx="10"/>
          </p:nvPr>
        </p:nvSpPr>
        <p:spPr/>
        <p:txBody>
          <a:bodyPr/>
          <a:lstStyle/>
          <a:p>
            <a:fld id="{7D819F7B-067C-456E-A92F-5DF555D8E346}" type="datetimeFigureOut">
              <a:rPr lang="en-IN" smtClean="0"/>
              <a:t>28-09-2022</a:t>
            </a:fld>
            <a:endParaRPr lang="en-IN"/>
          </a:p>
        </p:txBody>
      </p:sp>
      <p:sp>
        <p:nvSpPr>
          <p:cNvPr id="6" name="Footer Placeholder 5">
            <a:extLst>
              <a:ext uri="{FF2B5EF4-FFF2-40B4-BE49-F238E27FC236}">
                <a16:creationId xmlns:a16="http://schemas.microsoft.com/office/drawing/2014/main" id="{250D8BF8-3BCA-11CB-E467-9FCA45FE1A2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E199681-E566-B773-86A0-E9105AB6D74D}"/>
              </a:ext>
            </a:extLst>
          </p:cNvPr>
          <p:cNvSpPr>
            <a:spLocks noGrp="1"/>
          </p:cNvSpPr>
          <p:nvPr>
            <p:ph type="sldNum" sz="quarter" idx="12"/>
          </p:nvPr>
        </p:nvSpPr>
        <p:spPr/>
        <p:txBody>
          <a:bodyPr/>
          <a:lstStyle/>
          <a:p>
            <a:fld id="{AE8C2502-96C8-4FBA-A6AE-47B5936EC55E}" type="slidenum">
              <a:rPr lang="en-IN" smtClean="0"/>
              <a:t>‹#›</a:t>
            </a:fld>
            <a:endParaRPr lang="en-IN"/>
          </a:p>
        </p:txBody>
      </p:sp>
    </p:spTree>
    <p:extLst>
      <p:ext uri="{BB962C8B-B14F-4D97-AF65-F5344CB8AC3E}">
        <p14:creationId xmlns:p14="http://schemas.microsoft.com/office/powerpoint/2010/main" val="3266406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841A63C-9460-5FA3-0622-B6E25DBD029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7B8EE75-EBAB-D2F9-8D1D-FC4FB2BDC2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6412C7A-9446-6056-0B91-46276FB0BC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819F7B-067C-456E-A92F-5DF555D8E346}" type="datetimeFigureOut">
              <a:rPr lang="en-IN" smtClean="0"/>
              <a:t>28-09-2022</a:t>
            </a:fld>
            <a:endParaRPr lang="en-IN"/>
          </a:p>
        </p:txBody>
      </p:sp>
      <p:sp>
        <p:nvSpPr>
          <p:cNvPr id="5" name="Footer Placeholder 4">
            <a:extLst>
              <a:ext uri="{FF2B5EF4-FFF2-40B4-BE49-F238E27FC236}">
                <a16:creationId xmlns:a16="http://schemas.microsoft.com/office/drawing/2014/main" id="{FF88F04A-896F-4C62-F3BE-ED07E8399F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19FD648-131D-8581-8485-703284E581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8C2502-96C8-4FBA-A6AE-47B5936EC55E}" type="slidenum">
              <a:rPr lang="en-IN" smtClean="0"/>
              <a:t>‹#›</a:t>
            </a:fld>
            <a:endParaRPr lang="en-IN"/>
          </a:p>
        </p:txBody>
      </p:sp>
    </p:spTree>
    <p:extLst>
      <p:ext uri="{BB962C8B-B14F-4D97-AF65-F5344CB8AC3E}">
        <p14:creationId xmlns:p14="http://schemas.microsoft.com/office/powerpoint/2010/main" val="39005974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9.png"/><Relationship Id="rId7" Type="http://schemas.openxmlformats.org/officeDocument/2006/relationships/customXml" Target="../ink/ink1.xml"/><Relationship Id="rId12"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8.xml"/><Relationship Id="rId6" Type="http://schemas.openxmlformats.org/officeDocument/2006/relationships/image" Target="../media/image12.png"/><Relationship Id="rId11" Type="http://schemas.openxmlformats.org/officeDocument/2006/relationships/image" Target="../media/image14.png"/><Relationship Id="rId5" Type="http://schemas.openxmlformats.org/officeDocument/2006/relationships/image" Target="../media/image11.png"/><Relationship Id="rId10" Type="http://schemas.openxmlformats.org/officeDocument/2006/relationships/customXml" Target="../ink/ink3.xml"/><Relationship Id="rId4" Type="http://schemas.openxmlformats.org/officeDocument/2006/relationships/image" Target="../media/image10.png"/><Relationship Id="rId9" Type="http://schemas.openxmlformats.org/officeDocument/2006/relationships/customXml" Target="../ink/ink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37884AD-0DB2-7517-0A1F-06534E898D20}"/>
              </a:ext>
            </a:extLst>
          </p:cNvPr>
          <p:cNvSpPr>
            <a:spLocks noGrp="1"/>
          </p:cNvSpPr>
          <p:nvPr>
            <p:ph type="title"/>
          </p:nvPr>
        </p:nvSpPr>
        <p:spPr>
          <a:xfrm>
            <a:off x="643467" y="611703"/>
            <a:ext cx="10905066" cy="1135737"/>
          </a:xfrm>
        </p:spPr>
        <p:txBody>
          <a:bodyPr>
            <a:normAutofit/>
          </a:bodyPr>
          <a:lstStyle/>
          <a:p>
            <a:pPr algn="ctr"/>
            <a:r>
              <a:rPr lang="en-US" sz="3600" dirty="0">
                <a:latin typeface="Times New Roman" panose="02020603050405020304" pitchFamily="18" charset="0"/>
                <a:cs typeface="Times New Roman" panose="02020603050405020304" pitchFamily="18" charset="0"/>
              </a:rPr>
              <a:t>Designing and machine learning enhancement of a low-cost optical seismometer for detecting seismic activities. </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B6A1704-4312-5D11-9382-E830A88EF7DE}"/>
              </a:ext>
            </a:extLst>
          </p:cNvPr>
          <p:cNvSpPr>
            <a:spLocks noGrp="1"/>
          </p:cNvSpPr>
          <p:nvPr>
            <p:ph idx="1"/>
          </p:nvPr>
        </p:nvSpPr>
        <p:spPr>
          <a:xfrm>
            <a:off x="643467" y="3837606"/>
            <a:ext cx="10905066" cy="2996627"/>
          </a:xfrm>
        </p:spPr>
        <p:txBody>
          <a:bodyPr>
            <a:normAutofit fontScale="92500" lnSpcReduction="10000"/>
          </a:bodyPr>
          <a:lstStyle/>
          <a:p>
            <a:pPr marL="0" indent="0" algn="ctr" rtl="0">
              <a:spcBef>
                <a:spcPts val="0"/>
              </a:spcBef>
              <a:spcAft>
                <a:spcPts val="0"/>
              </a:spcAft>
              <a:buNone/>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Mid-Term Presentation by</a:t>
            </a:r>
            <a:endParaRPr lang="en-US" sz="2000" b="0" dirty="0">
              <a:effectLst/>
              <a:latin typeface="Times New Roman" panose="02020603050405020304" pitchFamily="18" charset="0"/>
              <a:cs typeface="Times New Roman" panose="02020603050405020304" pitchFamily="18" charset="0"/>
            </a:endParaRPr>
          </a:p>
          <a:p>
            <a:pPr marL="0" indent="0" algn="ctr" rtl="0">
              <a:spcBef>
                <a:spcPts val="1000"/>
              </a:spcBef>
              <a:spcAft>
                <a:spcPts val="0"/>
              </a:spcAft>
              <a:buNone/>
            </a:pPr>
            <a:r>
              <a:rPr lang="en-US" sz="2000" b="1" i="0" u="none" strike="noStrike" dirty="0">
                <a:solidFill>
                  <a:srgbClr val="000000"/>
                </a:solidFill>
                <a:effectLst/>
                <a:latin typeface="Times New Roman" panose="02020603050405020304" pitchFamily="18" charset="0"/>
                <a:cs typeface="Times New Roman" panose="02020603050405020304" pitchFamily="18" charset="0"/>
              </a:rPr>
              <a:t>Neeraj Joshi</a:t>
            </a:r>
            <a:endParaRPr lang="en-US" sz="2000" b="0" dirty="0">
              <a:effectLst/>
              <a:latin typeface="Times New Roman" panose="02020603050405020304" pitchFamily="18" charset="0"/>
              <a:cs typeface="Times New Roman" panose="02020603050405020304" pitchFamily="18" charset="0"/>
            </a:endParaRPr>
          </a:p>
          <a:p>
            <a:pPr marL="0" indent="0" algn="ctr" rtl="0">
              <a:spcBef>
                <a:spcPts val="1000"/>
              </a:spcBef>
              <a:spcAft>
                <a:spcPts val="0"/>
              </a:spcAft>
              <a:buNone/>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MTech (Instrument technology)</a:t>
            </a:r>
            <a:endParaRPr lang="en-US" sz="2000" b="0" dirty="0">
              <a:effectLst/>
              <a:latin typeface="Times New Roman" panose="02020603050405020304" pitchFamily="18" charset="0"/>
              <a:cs typeface="Times New Roman" panose="02020603050405020304" pitchFamily="18" charset="0"/>
            </a:endParaRPr>
          </a:p>
          <a:p>
            <a:pPr marL="0" indent="0" algn="ctr" rtl="0">
              <a:spcBef>
                <a:spcPts val="1000"/>
              </a:spcBef>
              <a:spcAft>
                <a:spcPts val="0"/>
              </a:spcAft>
              <a:buNone/>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Entry No. 2021JID2579</a:t>
            </a:r>
            <a:endParaRPr lang="en-US" sz="2000" b="0" dirty="0">
              <a:effectLst/>
              <a:latin typeface="Times New Roman" panose="02020603050405020304" pitchFamily="18" charset="0"/>
              <a:cs typeface="Times New Roman" panose="02020603050405020304" pitchFamily="18" charset="0"/>
            </a:endParaRPr>
          </a:p>
          <a:p>
            <a:pPr marL="0" indent="0" algn="ctr" rtl="0">
              <a:spcBef>
                <a:spcPts val="1000"/>
              </a:spcBef>
              <a:spcAft>
                <a:spcPts val="0"/>
              </a:spcAft>
              <a:buNone/>
            </a:pP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SeNSE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IIT Delhi</a:t>
            </a:r>
            <a:endParaRPr lang="en-US" sz="2000" b="0" dirty="0">
              <a:effectLst/>
              <a:latin typeface="Times New Roman" panose="02020603050405020304" pitchFamily="18" charset="0"/>
              <a:cs typeface="Times New Roman" panose="02020603050405020304" pitchFamily="18" charset="0"/>
            </a:endParaRPr>
          </a:p>
          <a:p>
            <a:pPr marL="0" indent="0" algn="ctr">
              <a:spcBef>
                <a:spcPts val="0"/>
              </a:spcBef>
              <a:buNone/>
            </a:pPr>
            <a:br>
              <a:rPr lang="en-US" sz="2000" b="0" i="0" u="none" strike="noStrike" dirty="0">
                <a:solidFill>
                  <a:srgbClr val="000000"/>
                </a:solidFill>
                <a:effectLst/>
                <a:latin typeface="Times New Roman" panose="02020603050405020304" pitchFamily="18" charset="0"/>
                <a:cs typeface="Times New Roman" panose="02020603050405020304" pitchFamily="18" charset="0"/>
              </a:rPr>
            </a:br>
            <a:r>
              <a:rPr lang="en-US" sz="2000" b="0" i="0" u="none" strike="noStrike" dirty="0">
                <a:solidFill>
                  <a:srgbClr val="000000"/>
                </a:solidFill>
                <a:effectLst/>
                <a:latin typeface="Times New Roman" panose="02020603050405020304" pitchFamily="18" charset="0"/>
                <a:cs typeface="Times New Roman" panose="02020603050405020304" pitchFamily="18" charset="0"/>
              </a:rPr>
              <a:t>Under the supervision of</a:t>
            </a:r>
            <a:endParaRPr lang="en-US" sz="2000" b="0" dirty="0">
              <a:effectLst/>
              <a:latin typeface="Times New Roman" panose="02020603050405020304" pitchFamily="18" charset="0"/>
              <a:cs typeface="Times New Roman" panose="02020603050405020304" pitchFamily="18" charset="0"/>
            </a:endParaRPr>
          </a:p>
          <a:p>
            <a:pPr marL="0" indent="0" algn="ctr" rtl="0">
              <a:spcBef>
                <a:spcPts val="0"/>
              </a:spcBef>
              <a:spcAft>
                <a:spcPts val="0"/>
              </a:spcAft>
              <a:buNone/>
            </a:pPr>
            <a:r>
              <a:rPr lang="en-US" sz="2000" b="1"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1" dirty="0">
                <a:solidFill>
                  <a:srgbClr val="000000"/>
                </a:solidFill>
                <a:latin typeface="Times New Roman" panose="02020603050405020304" pitchFamily="18" charset="0"/>
                <a:cs typeface="Times New Roman" panose="02020603050405020304" pitchFamily="18" charset="0"/>
              </a:rPr>
              <a:t>Prof</a:t>
            </a:r>
            <a:r>
              <a:rPr lang="en-US" sz="2000" b="1" i="0" u="none" strike="noStrike" dirty="0">
                <a:solidFill>
                  <a:srgbClr val="000000"/>
                </a:solidFill>
                <a:effectLst/>
                <a:latin typeface="Times New Roman" panose="02020603050405020304" pitchFamily="18" charset="0"/>
                <a:cs typeface="Times New Roman" panose="02020603050405020304" pitchFamily="18" charset="0"/>
              </a:rPr>
              <a:t>. Manish Kumar</a:t>
            </a:r>
            <a:endParaRPr lang="en-US" sz="2000" b="0" dirty="0">
              <a:effectLst/>
              <a:latin typeface="Times New Roman" panose="02020603050405020304" pitchFamily="18" charset="0"/>
              <a:cs typeface="Times New Roman" panose="02020603050405020304" pitchFamily="18" charset="0"/>
            </a:endParaRPr>
          </a:p>
          <a:p>
            <a:pPr marL="0" indent="0" algn="ctr" rtl="0">
              <a:spcBef>
                <a:spcPts val="0"/>
              </a:spcBef>
              <a:spcAft>
                <a:spcPts val="0"/>
              </a:spcAft>
              <a:buNone/>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 Associate Professor</a:t>
            </a:r>
            <a:endParaRPr lang="en-US" sz="2000" b="0" dirty="0">
              <a:effectLst/>
              <a:latin typeface="Times New Roman" panose="02020603050405020304" pitchFamily="18" charset="0"/>
              <a:cs typeface="Times New Roman" panose="02020603050405020304" pitchFamily="18" charset="0"/>
            </a:endParaRPr>
          </a:p>
          <a:p>
            <a:pPr marL="0" indent="0" algn="ctr" rtl="0">
              <a:spcBef>
                <a:spcPts val="0"/>
              </a:spcBef>
              <a:spcAft>
                <a:spcPts val="0"/>
              </a:spcAft>
              <a:buNone/>
            </a:pP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SeNSE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IIT Delhi</a:t>
            </a:r>
            <a:endParaRPr lang="en-US" sz="2000" b="0" dirty="0">
              <a:effectLst/>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6F8CFCB3-B24A-E555-2AC0-89836CF64ABA}"/>
              </a:ext>
            </a:extLst>
          </p:cNvPr>
          <p:cNvPicPr>
            <a:picLocks noChangeAspect="1"/>
          </p:cNvPicPr>
          <p:nvPr/>
        </p:nvPicPr>
        <p:blipFill>
          <a:blip r:embed="rId2"/>
          <a:stretch>
            <a:fillRect/>
          </a:stretch>
        </p:blipFill>
        <p:spPr>
          <a:xfrm>
            <a:off x="5151038" y="1986363"/>
            <a:ext cx="1889924" cy="1787909"/>
          </a:xfrm>
          <a:prstGeom prst="rect">
            <a:avLst/>
          </a:prstGeom>
        </p:spPr>
      </p:pic>
    </p:spTree>
    <p:extLst>
      <p:ext uri="{BB962C8B-B14F-4D97-AF65-F5344CB8AC3E}">
        <p14:creationId xmlns:p14="http://schemas.microsoft.com/office/powerpoint/2010/main" val="4749385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A09E6-20F9-AEE9-9BC9-00443CF2F1E6}"/>
              </a:ext>
            </a:extLst>
          </p:cNvPr>
          <p:cNvSpPr>
            <a:spLocks noGrp="1"/>
          </p:cNvSpPr>
          <p:nvPr>
            <p:ph type="title"/>
          </p:nvPr>
        </p:nvSpPr>
        <p:spPr/>
        <p:txBody>
          <a:bodyPr>
            <a:normAutofit/>
          </a:bodyPr>
          <a:lstStyle/>
          <a:p>
            <a:r>
              <a:rPr lang="en-US" sz="3200" dirty="0">
                <a:latin typeface="Times New Roman" panose="02020603050405020304" pitchFamily="18" charset="0"/>
                <a:cs typeface="Times New Roman" panose="02020603050405020304" pitchFamily="18" charset="0"/>
              </a:rPr>
              <a:t>Vibration Analysis on cantilever system</a:t>
            </a:r>
            <a:endParaRPr lang="en-IN" sz="32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88F3CAF5-2753-81F0-6FDB-5A2EE397F935}"/>
                  </a:ext>
                </a:extLst>
              </p:cNvPr>
              <p:cNvSpPr>
                <a:spLocks noGrp="1"/>
              </p:cNvSpPr>
              <p:nvPr>
                <p:ph idx="1"/>
              </p:nvPr>
            </p:nvSpPr>
            <p:spPr/>
            <p:txBody>
              <a:bodyPr>
                <a:normAutofit/>
              </a:bodyPr>
              <a:lstStyle/>
              <a:p>
                <a:pPr marL="0" indent="0">
                  <a:buNone/>
                </a:pPr>
                <a:r>
                  <a:rPr lang="en-US" sz="1800" u="sng" dirty="0">
                    <a:latin typeface="Times New Roman" panose="02020603050405020304" pitchFamily="18" charset="0"/>
                    <a:cs typeface="Times New Roman" panose="02020603050405020304" pitchFamily="18" charset="0"/>
                  </a:rPr>
                  <a:t>General vibration equation:</a:t>
                </a:r>
              </a:p>
              <a:p>
                <a:pPr marL="0" indent="0">
                  <a:buNone/>
                </a:pPr>
                <a:endParaRPr lang="en-US" sz="400" u="sng" dirty="0">
                  <a:latin typeface="Times New Roman" panose="02020603050405020304" pitchFamily="18" charset="0"/>
                  <a:cs typeface="Times New Roman" panose="02020603050405020304" pitchFamily="18" charset="0"/>
                </a:endParaRPr>
              </a:p>
              <a:p>
                <a:pPr marL="0" indent="0">
                  <a:buNone/>
                </a:pPr>
                <a14:m>
                  <m:oMathPara xmlns:m="http://schemas.openxmlformats.org/officeDocument/2006/math">
                    <m:oMathParaPr>
                      <m:jc m:val="center"/>
                    </m:oMathParaPr>
                    <m:oMath xmlns:m="http://schemas.openxmlformats.org/officeDocument/2006/math">
                      <m:r>
                        <a:rPr lang="en-US" sz="1800" b="1" i="1" smtClean="0">
                          <a:latin typeface="Cambria Math" panose="02040503050406030204" pitchFamily="18" charset="0"/>
                        </a:rPr>
                        <m:t>𝒎</m:t>
                      </m:r>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r>
                        <a:rPr lang="en-US" sz="1800" b="1" i="1" smtClean="0">
                          <a:latin typeface="Cambria Math" panose="02040503050406030204" pitchFamily="18" charset="0"/>
                        </a:rPr>
                        <m:t>+</m:t>
                      </m:r>
                      <m:r>
                        <a:rPr lang="en-US" sz="1800" b="1" i="1" smtClean="0">
                          <a:latin typeface="Cambria Math" panose="02040503050406030204" pitchFamily="18" charset="0"/>
                        </a:rPr>
                        <m:t>𝒄</m:t>
                      </m:r>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r>
                        <a:rPr lang="en-US" sz="1800" b="1" i="1" smtClean="0">
                          <a:latin typeface="Cambria Math" panose="02040503050406030204" pitchFamily="18" charset="0"/>
                        </a:rPr>
                        <m:t>+</m:t>
                      </m:r>
                      <m:r>
                        <a:rPr lang="en-US" sz="1800" b="1" i="1" smtClean="0">
                          <a:latin typeface="Cambria Math" panose="02040503050406030204" pitchFamily="18" charset="0"/>
                        </a:rPr>
                        <m:t>𝒌𝒙</m:t>
                      </m:r>
                      <m:r>
                        <a:rPr lang="en-US" sz="1800" b="1" i="1" smtClean="0">
                          <a:latin typeface="Cambria Math" panose="02040503050406030204" pitchFamily="18" charset="0"/>
                        </a:rPr>
                        <m:t>= </m:t>
                      </m:r>
                      <m:sSub>
                        <m:sSubPr>
                          <m:ctrlPr>
                            <a:rPr lang="en-US" sz="1800" b="1" i="1" smtClean="0">
                              <a:latin typeface="Cambria Math" panose="02040503050406030204" pitchFamily="18" charset="0"/>
                            </a:rPr>
                          </m:ctrlPr>
                        </m:sSubPr>
                        <m:e>
                          <m:r>
                            <a:rPr lang="en-US" sz="1800" b="1" i="1" smtClean="0">
                              <a:latin typeface="Cambria Math" panose="02040503050406030204" pitchFamily="18" charset="0"/>
                            </a:rPr>
                            <m:t>𝒇</m:t>
                          </m:r>
                        </m:e>
                        <m:sub>
                          <m:r>
                            <a:rPr lang="en-US" sz="1800" b="1" i="1" smtClean="0">
                              <a:latin typeface="Cambria Math" panose="02040503050406030204" pitchFamily="18" charset="0"/>
                            </a:rPr>
                            <m:t>𝟎</m:t>
                          </m:r>
                        </m:sub>
                      </m:sSub>
                      <m:func>
                        <m:funcPr>
                          <m:ctrlPr>
                            <a:rPr lang="en-US" sz="1800" b="1" i="1" smtClean="0">
                              <a:latin typeface="Cambria Math" panose="02040503050406030204" pitchFamily="18" charset="0"/>
                            </a:rPr>
                          </m:ctrlPr>
                        </m:funcPr>
                        <m:fName>
                          <m:r>
                            <a:rPr lang="en-US" sz="1800" b="1" i="0" smtClean="0">
                              <a:latin typeface="Cambria Math" panose="02040503050406030204" pitchFamily="18" charset="0"/>
                            </a:rPr>
                            <m:t>𝐬𝐢𝐧</m:t>
                          </m:r>
                        </m:fName>
                        <m:e>
                          <m:r>
                            <a:rPr lang="en-US" sz="1800" b="1" i="1" smtClean="0">
                              <a:latin typeface="Cambria Math" panose="02040503050406030204" pitchFamily="18" charset="0"/>
                            </a:rPr>
                            <m:t>𝒘𝒕</m:t>
                          </m:r>
                        </m:e>
                      </m:func>
                    </m:oMath>
                  </m:oMathPara>
                </a14:m>
                <a:endParaRPr lang="en-US" sz="1800" b="1" dirty="0">
                  <a:latin typeface="Times New Roman" panose="02020603050405020304" pitchFamily="18" charset="0"/>
                  <a:cs typeface="Times New Roman" panose="02020603050405020304" pitchFamily="18" charset="0"/>
                </a:endParaRPr>
              </a:p>
              <a:p>
                <a:pPr marL="0" indent="0">
                  <a:buNone/>
                </a:pPr>
                <a:endParaRPr lang="en-US" sz="1800" b="0" dirty="0">
                  <a:latin typeface="Times New Roman" panose="02020603050405020304" pitchFamily="18" charset="0"/>
                  <a:cs typeface="Times New Roman" panose="02020603050405020304" pitchFamily="18" charset="0"/>
                </a:endParaRPr>
              </a:p>
              <a:p>
                <a:pPr marL="0" indent="0">
                  <a:buNone/>
                </a:pPr>
                <a:r>
                  <a:rPr lang="en-IN" sz="1800" dirty="0">
                    <a:latin typeface="Times New Roman" panose="02020603050405020304" pitchFamily="18" charset="0"/>
                    <a:cs typeface="Times New Roman" panose="02020603050405020304" pitchFamily="18" charset="0"/>
                  </a:rPr>
                  <a:t>For natural vibration, </a:t>
                </a:r>
                <a14:m>
                  <m:oMath xmlns:m="http://schemas.openxmlformats.org/officeDocument/2006/math">
                    <m:sSub>
                      <m:sSubPr>
                        <m:ctrlPr>
                          <a:rPr lang="en-US" sz="1800" b="1" i="1" smtClean="0">
                            <a:latin typeface="Cambria Math" panose="02040503050406030204" pitchFamily="18" charset="0"/>
                          </a:rPr>
                        </m:ctrlPr>
                      </m:sSubPr>
                      <m:e>
                        <m:r>
                          <a:rPr lang="en-US" sz="1800" b="1" i="1" smtClean="0">
                            <a:latin typeface="Cambria Math" panose="02040503050406030204" pitchFamily="18" charset="0"/>
                          </a:rPr>
                          <m:t>𝒇</m:t>
                        </m:r>
                      </m:e>
                      <m:sub>
                        <m:r>
                          <a:rPr lang="en-US" sz="1800" b="1" i="1" smtClean="0">
                            <a:latin typeface="Cambria Math" panose="02040503050406030204" pitchFamily="18" charset="0"/>
                          </a:rPr>
                          <m:t>𝟎</m:t>
                        </m:r>
                      </m:sub>
                    </m:sSub>
                    <m:func>
                      <m:funcPr>
                        <m:ctrlPr>
                          <a:rPr lang="en-US" sz="1800" b="1" i="1" smtClean="0">
                            <a:latin typeface="Cambria Math" panose="02040503050406030204" pitchFamily="18" charset="0"/>
                          </a:rPr>
                        </m:ctrlPr>
                      </m:funcPr>
                      <m:fName>
                        <m:r>
                          <a:rPr lang="en-US" sz="1800" b="1" i="0" smtClean="0">
                            <a:latin typeface="Cambria Math" panose="02040503050406030204" pitchFamily="18" charset="0"/>
                          </a:rPr>
                          <m:t>𝐬𝐢𝐧</m:t>
                        </m:r>
                      </m:fName>
                      <m:e>
                        <m:r>
                          <a:rPr lang="en-US" sz="1800" b="1" i="1" smtClean="0">
                            <a:latin typeface="Cambria Math" panose="02040503050406030204" pitchFamily="18" charset="0"/>
                          </a:rPr>
                          <m:t>𝒘𝒕</m:t>
                        </m:r>
                      </m:e>
                    </m:func>
                  </m:oMath>
                </a14:m>
                <a:r>
                  <a:rPr lang="en-IN" sz="1800" b="1" dirty="0">
                    <a:latin typeface="Times New Roman" panose="02020603050405020304" pitchFamily="18" charset="0"/>
                    <a:cs typeface="Times New Roman" panose="02020603050405020304" pitchFamily="18" charset="0"/>
                  </a:rPr>
                  <a:t> = 0;</a:t>
                </a:r>
              </a:p>
              <a:p>
                <a:pPr marL="0" indent="0">
                  <a:buNone/>
                </a:pPr>
                <a:r>
                  <a:rPr lang="en-IN" sz="1800" i="1" dirty="0">
                    <a:latin typeface="Times New Roman" panose="02020603050405020304" pitchFamily="18" charset="0"/>
                    <a:cs typeface="Times New Roman" panose="02020603050405020304" pitchFamily="18" charset="0"/>
                  </a:rPr>
                  <a:t>Therefore</a:t>
                </a:r>
                <a:r>
                  <a:rPr lang="en-IN" sz="1800" dirty="0">
                    <a:latin typeface="Times New Roman" panose="02020603050405020304" pitchFamily="18" charset="0"/>
                    <a:cs typeface="Times New Roman" panose="02020603050405020304" pitchFamily="18" charset="0"/>
                  </a:rPr>
                  <a:t>, natural frequency will be : </a:t>
                </a:r>
                <a14:m>
                  <m:oMath xmlns:m="http://schemas.openxmlformats.org/officeDocument/2006/math">
                    <m:sSub>
                      <m:sSubPr>
                        <m:ctrlPr>
                          <a:rPr lang="en-IN" sz="1800" b="1" i="1" smtClean="0">
                            <a:latin typeface="Cambria Math" panose="02040503050406030204" pitchFamily="18" charset="0"/>
                          </a:rPr>
                        </m:ctrlPr>
                      </m:sSubPr>
                      <m:e>
                        <m:r>
                          <a:rPr lang="en-US" sz="1800" b="1" i="1" smtClean="0">
                            <a:latin typeface="Cambria Math" panose="02040503050406030204" pitchFamily="18" charset="0"/>
                          </a:rPr>
                          <m:t>𝒘</m:t>
                        </m:r>
                      </m:e>
                      <m:sub>
                        <m:r>
                          <a:rPr lang="en-US" sz="1800" b="1" i="1" smtClean="0">
                            <a:latin typeface="Cambria Math" panose="02040503050406030204" pitchFamily="18" charset="0"/>
                          </a:rPr>
                          <m:t>𝒏</m:t>
                        </m:r>
                      </m:sub>
                    </m:sSub>
                    <m:r>
                      <a:rPr lang="en-US" sz="1800" b="1" i="1" smtClean="0">
                        <a:latin typeface="Cambria Math" panose="02040503050406030204" pitchFamily="18" charset="0"/>
                      </a:rPr>
                      <m:t>=</m:t>
                    </m:r>
                    <m:rad>
                      <m:radPr>
                        <m:degHide m:val="on"/>
                        <m:ctrlPr>
                          <a:rPr lang="en-US" sz="1800" b="1" i="1" smtClean="0">
                            <a:latin typeface="Cambria Math" panose="02040503050406030204" pitchFamily="18" charset="0"/>
                          </a:rPr>
                        </m:ctrlPr>
                      </m:radPr>
                      <m:deg/>
                      <m:e>
                        <m:f>
                          <m:fPr>
                            <m:ctrlPr>
                              <a:rPr lang="en-US" sz="1800" b="1" i="1" smtClean="0">
                                <a:latin typeface="Cambria Math" panose="02040503050406030204" pitchFamily="18" charset="0"/>
                              </a:rPr>
                            </m:ctrlPr>
                          </m:fPr>
                          <m:num>
                            <m:r>
                              <a:rPr lang="en-US" sz="1800" b="1" i="1" smtClean="0">
                                <a:latin typeface="Cambria Math" panose="02040503050406030204" pitchFamily="18" charset="0"/>
                              </a:rPr>
                              <m:t>𝒌</m:t>
                            </m:r>
                          </m:num>
                          <m:den>
                            <m:r>
                              <a:rPr lang="en-US" sz="1800" b="1" i="1" smtClean="0">
                                <a:latin typeface="Cambria Math" panose="02040503050406030204" pitchFamily="18" charset="0"/>
                              </a:rPr>
                              <m:t>𝒎</m:t>
                            </m:r>
                          </m:den>
                        </m:f>
                      </m:e>
                    </m:rad>
                  </m:oMath>
                </a14:m>
                <a:r>
                  <a:rPr lang="en-IN" sz="1800" b="1" dirty="0">
                    <a:latin typeface="Times New Roman" panose="02020603050405020304" pitchFamily="18" charset="0"/>
                    <a:cs typeface="Times New Roman" panose="02020603050405020304" pitchFamily="18" charset="0"/>
                  </a:rPr>
                  <a:t> </a:t>
                </a:r>
                <a14:m>
                  <m:oMath xmlns:m="http://schemas.openxmlformats.org/officeDocument/2006/math">
                    <m:f>
                      <m:fPr>
                        <m:type m:val="skw"/>
                        <m:ctrlPr>
                          <a:rPr lang="en-IN" sz="1800" b="1" i="1" dirty="0" smtClean="0">
                            <a:latin typeface="Cambria Math" panose="02040503050406030204" pitchFamily="18" charset="0"/>
                          </a:rPr>
                        </m:ctrlPr>
                      </m:fPr>
                      <m:num>
                        <m:r>
                          <a:rPr lang="en-US" sz="1800" b="1" i="1" dirty="0" smtClean="0">
                            <a:latin typeface="Cambria Math" panose="02040503050406030204" pitchFamily="18" charset="0"/>
                          </a:rPr>
                          <m:t>𝒓𝒂𝒅</m:t>
                        </m:r>
                      </m:num>
                      <m:den>
                        <m:r>
                          <a:rPr lang="en-US" sz="1800" b="1" i="1" dirty="0" smtClean="0">
                            <a:latin typeface="Cambria Math" panose="02040503050406030204" pitchFamily="18" charset="0"/>
                          </a:rPr>
                          <m:t>𝒔𝒆𝒄</m:t>
                        </m:r>
                      </m:den>
                    </m:f>
                  </m:oMath>
                </a14:m>
                <a:endParaRPr lang="en-IN" sz="1800" b="1" dirty="0">
                  <a:latin typeface="Times New Roman" panose="02020603050405020304" pitchFamily="18" charset="0"/>
                  <a:cs typeface="Times New Roman" panose="02020603050405020304" pitchFamily="18" charset="0"/>
                </a:endParaRPr>
              </a:p>
              <a:p>
                <a:pPr marL="0" indent="0">
                  <a:buNone/>
                </a:pPr>
                <a:r>
                  <a:rPr lang="en-IN" sz="1800" b="1" u="sng" dirty="0">
                    <a:latin typeface="Times New Roman" panose="02020603050405020304" pitchFamily="18" charset="0"/>
                    <a:cs typeface="Times New Roman" panose="02020603050405020304" pitchFamily="18" charset="0"/>
                  </a:rPr>
                  <a:t>Damping Factor</a:t>
                </a:r>
                <a:r>
                  <a:rPr lang="en-IN" sz="1800" b="1" dirty="0">
                    <a:latin typeface="Times New Roman" panose="02020603050405020304" pitchFamily="18" charset="0"/>
                    <a:cs typeface="Times New Roman" panose="02020603050405020304" pitchFamily="18" charset="0"/>
                  </a:rPr>
                  <a:t>(</a:t>
                </a:r>
                <a14:m>
                  <m:oMath xmlns:m="http://schemas.openxmlformats.org/officeDocument/2006/math">
                    <m:r>
                      <a:rPr lang="el-GR" sz="1800" b="1" i="1" smtClean="0">
                        <a:latin typeface="Cambria Math" panose="02040503050406030204" pitchFamily="18" charset="0"/>
                      </a:rPr>
                      <m:t>𝜻</m:t>
                    </m:r>
                  </m:oMath>
                </a14:m>
                <a:r>
                  <a:rPr lang="en-IN" sz="1800" b="1" dirty="0">
                    <a:latin typeface="Times New Roman" panose="02020603050405020304" pitchFamily="18" charset="0"/>
                    <a:cs typeface="Times New Roman" panose="02020603050405020304" pitchFamily="18" charset="0"/>
                  </a:rPr>
                  <a:t>)</a:t>
                </a:r>
              </a:p>
              <a:p>
                <a:pPr marL="0" indent="0" algn="ctr">
                  <a:buNone/>
                </a:pPr>
                <a:r>
                  <a:rPr lang="en-IN" sz="1800" b="1" dirty="0">
                    <a:latin typeface="Times New Roman" panose="02020603050405020304" pitchFamily="18" charset="0"/>
                    <a:cs typeface="Times New Roman" panose="02020603050405020304" pitchFamily="18" charset="0"/>
                  </a:rPr>
                  <a:t> </a:t>
                </a:r>
                <a14:m>
                  <m:oMath xmlns:m="http://schemas.openxmlformats.org/officeDocument/2006/math">
                    <m:r>
                      <a:rPr lang="el-GR" sz="1800" b="1" i="1" smtClean="0">
                        <a:latin typeface="Cambria Math" panose="02040503050406030204" pitchFamily="18" charset="0"/>
                      </a:rPr>
                      <m:t>𝜻</m:t>
                    </m:r>
                  </m:oMath>
                </a14:m>
                <a:r>
                  <a:rPr lang="en-IN" sz="1800" b="1" dirty="0">
                    <a:latin typeface="Times New Roman" panose="02020603050405020304" pitchFamily="18" charset="0"/>
                    <a:cs typeface="Times New Roman" panose="02020603050405020304" pitchFamily="18" charset="0"/>
                  </a:rPr>
                  <a:t> </a:t>
                </a:r>
                <a14:m>
                  <m:oMath xmlns:m="http://schemas.openxmlformats.org/officeDocument/2006/math">
                    <m:r>
                      <a:rPr lang="en-US" sz="1800" b="1" i="1" dirty="0" smtClean="0">
                        <a:latin typeface="Cambria Math" panose="02040503050406030204" pitchFamily="18" charset="0"/>
                      </a:rPr>
                      <m:t>= </m:t>
                    </m:r>
                    <m:f>
                      <m:fPr>
                        <m:ctrlPr>
                          <a:rPr lang="en-US" sz="1800" b="1" i="1" dirty="0" smtClean="0">
                            <a:latin typeface="Cambria Math" panose="02040503050406030204" pitchFamily="18" charset="0"/>
                          </a:rPr>
                        </m:ctrlPr>
                      </m:fPr>
                      <m:num>
                        <m:r>
                          <a:rPr lang="en-US" sz="1800" b="1" i="1" dirty="0" smtClean="0">
                            <a:latin typeface="Cambria Math" panose="02040503050406030204" pitchFamily="18" charset="0"/>
                          </a:rPr>
                          <m:t>𝑪</m:t>
                        </m:r>
                      </m:num>
                      <m:den>
                        <m:sSub>
                          <m:sSubPr>
                            <m:ctrlPr>
                              <a:rPr lang="en-US" sz="1800" b="1" i="1" dirty="0" smtClean="0">
                                <a:latin typeface="Cambria Math" panose="02040503050406030204" pitchFamily="18" charset="0"/>
                              </a:rPr>
                            </m:ctrlPr>
                          </m:sSubPr>
                          <m:e>
                            <m:r>
                              <a:rPr lang="en-US" sz="1800" b="1" i="1" dirty="0" smtClean="0">
                                <a:latin typeface="Cambria Math" panose="02040503050406030204" pitchFamily="18" charset="0"/>
                              </a:rPr>
                              <m:t>𝑪</m:t>
                            </m:r>
                          </m:e>
                          <m:sub>
                            <m:r>
                              <a:rPr lang="en-US" sz="1800" b="1" i="1" dirty="0" smtClean="0">
                                <a:latin typeface="Cambria Math" panose="02040503050406030204" pitchFamily="18" charset="0"/>
                              </a:rPr>
                              <m:t>𝑪</m:t>
                            </m:r>
                          </m:sub>
                        </m:sSub>
                      </m:den>
                    </m:f>
                  </m:oMath>
                </a14:m>
                <a:r>
                  <a:rPr lang="en-IN" sz="1800" b="1" dirty="0">
                    <a:latin typeface="Times New Roman" panose="02020603050405020304" pitchFamily="18" charset="0"/>
                    <a:cs typeface="Times New Roman" panose="02020603050405020304" pitchFamily="18" charset="0"/>
                  </a:rPr>
                  <a:t> = </a:t>
                </a:r>
              </a:p>
              <a:p>
                <a:pPr marL="0" indent="0" algn="ctr">
                  <a:buNone/>
                </a:pPr>
                <a:endParaRPr lang="en-IN" sz="1800" dirty="0">
                  <a:latin typeface="Times New Roman" panose="02020603050405020304" pitchFamily="18" charset="0"/>
                  <a:cs typeface="Times New Roman" panose="02020603050405020304" pitchFamily="18" charset="0"/>
                </a:endParaRPr>
              </a:p>
              <a:p>
                <a:pPr marL="0" indent="0" algn="ctr">
                  <a:buNone/>
                </a:pPr>
                <a:r>
                  <a:rPr lang="en-IN" sz="1800" dirty="0">
                    <a:latin typeface="Times New Roman" panose="02020603050405020304" pitchFamily="18" charset="0"/>
                    <a:cs typeface="Times New Roman" panose="02020603050405020304" pitchFamily="18" charset="0"/>
                  </a:rPr>
                  <a:t> </a:t>
                </a:r>
                <a14:m>
                  <m:oMath xmlns:m="http://schemas.openxmlformats.org/officeDocument/2006/math">
                    <m:r>
                      <a:rPr lang="en-US" sz="1800" b="0" i="1" smtClean="0">
                        <a:latin typeface="Cambria Math" panose="02040503050406030204" pitchFamily="18" charset="0"/>
                      </a:rPr>
                      <m:t>𝑐</m:t>
                    </m:r>
                    <m:r>
                      <a:rPr lang="en-US" sz="1800" b="0" i="1" smtClean="0">
                        <a:latin typeface="Cambria Math" panose="02040503050406030204" pitchFamily="18" charset="0"/>
                      </a:rPr>
                      <m:t> </m:t>
                    </m:r>
                  </m:oMath>
                </a14:m>
                <a:r>
                  <a:rPr lang="en-IN" sz="1800" dirty="0">
                    <a:latin typeface="Times New Roman" panose="02020603050405020304" pitchFamily="18" charset="0"/>
                    <a:cs typeface="Times New Roman" panose="02020603050405020304" pitchFamily="18" charset="0"/>
                  </a:rPr>
                  <a:t>= Actual damping Coefficient</a:t>
                </a:r>
              </a:p>
              <a:p>
                <a:pPr marL="0" indent="0" algn="ctr">
                  <a:buNone/>
                </a:pPr>
                <a14:m>
                  <m:oMath xmlns:m="http://schemas.openxmlformats.org/officeDocument/2006/math">
                    <m:sSub>
                      <m:sSubPr>
                        <m:ctrlPr>
                          <a:rPr lang="en-IN" sz="1800" i="1" smtClean="0">
                            <a:latin typeface="Cambria Math" panose="02040503050406030204" pitchFamily="18" charset="0"/>
                          </a:rPr>
                        </m:ctrlPr>
                      </m:sSubPr>
                      <m:e>
                        <m:r>
                          <a:rPr lang="en-US" sz="1800" b="0" i="1" smtClean="0">
                            <a:latin typeface="Cambria Math" panose="02040503050406030204" pitchFamily="18" charset="0"/>
                          </a:rPr>
                          <m:t>𝑐</m:t>
                        </m:r>
                      </m:e>
                      <m:sub>
                        <m:r>
                          <a:rPr lang="en-US" sz="1800" b="0" i="1" smtClean="0">
                            <a:latin typeface="Cambria Math" panose="02040503050406030204" pitchFamily="18" charset="0"/>
                          </a:rPr>
                          <m:t>𝑐</m:t>
                        </m:r>
                      </m:sub>
                    </m:sSub>
                  </m:oMath>
                </a14:m>
                <a:r>
                  <a:rPr lang="en-IN" sz="1800" dirty="0">
                    <a:latin typeface="Times New Roman" panose="02020603050405020304" pitchFamily="18" charset="0"/>
                    <a:cs typeface="Times New Roman" panose="02020603050405020304" pitchFamily="18" charset="0"/>
                  </a:rPr>
                  <a:t> = Critical damping Coefficient</a:t>
                </a:r>
              </a:p>
              <a:p>
                <a:pPr marL="0" indent="0">
                  <a:buNone/>
                </a:pPr>
                <a:endParaRPr lang="en-IN" sz="1800" dirty="0">
                  <a:latin typeface="Times New Roman" panose="02020603050405020304" pitchFamily="18" charset="0"/>
                  <a:cs typeface="Times New Roman" panose="02020603050405020304" pitchFamily="18" charset="0"/>
                </a:endParaRPr>
              </a:p>
              <a:p>
                <a:pPr marL="0" indent="0" algn="ctr">
                  <a:buNone/>
                </a:pPr>
                <a:endParaRPr lang="en-IN" dirty="0">
                  <a:latin typeface="Times New Roman" panose="02020603050405020304" pitchFamily="18"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mc:Choice>
        <mc:Fallback>
          <p:sp>
            <p:nvSpPr>
              <p:cNvPr id="3" name="Content Placeholder 2">
                <a:extLst>
                  <a:ext uri="{FF2B5EF4-FFF2-40B4-BE49-F238E27FC236}">
                    <a16:creationId xmlns:a16="http://schemas.microsoft.com/office/drawing/2014/main" id="{88F3CAF5-2753-81F0-6FDB-5A2EE397F935}"/>
                  </a:ext>
                </a:extLst>
              </p:cNvPr>
              <p:cNvSpPr>
                <a:spLocks noGrp="1" noRot="1" noChangeAspect="1" noMove="1" noResize="1" noEditPoints="1" noAdjustHandles="1" noChangeArrowheads="1" noChangeShapeType="1" noTextEdit="1"/>
              </p:cNvSpPr>
              <p:nvPr>
                <p:ph idx="1"/>
              </p:nvPr>
            </p:nvSpPr>
            <p:spPr>
              <a:blipFill>
                <a:blip r:embed="rId2"/>
                <a:stretch>
                  <a:fillRect l="-522" t="-1261"/>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E1C51568-A753-9ABE-0939-AEB162D5AB7F}"/>
                  </a:ext>
                </a:extLst>
              </p:cNvPr>
              <p:cNvSpPr txBox="1"/>
              <p:nvPr/>
            </p:nvSpPr>
            <p:spPr>
              <a:xfrm>
                <a:off x="6685385" y="4362061"/>
                <a:ext cx="660052" cy="526170"/>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f>
                        <m:fPr>
                          <m:ctrlPr>
                            <a:rPr lang="en-IN" i="1" smtClean="0">
                              <a:latin typeface="Cambria Math" panose="02040503050406030204" pitchFamily="18" charset="0"/>
                            </a:rPr>
                          </m:ctrlPr>
                        </m:fPr>
                        <m:num>
                          <m:r>
                            <a:rPr lang="en-US" b="0" i="1" smtClean="0">
                              <a:latin typeface="Cambria Math" panose="02040503050406030204" pitchFamily="18" charset="0"/>
                            </a:rPr>
                            <m:t>𝑐</m:t>
                          </m:r>
                        </m:num>
                        <m:den>
                          <m:r>
                            <a:rPr lang="en-US" b="0" i="1" smtClean="0">
                              <a:latin typeface="Cambria Math" panose="02040503050406030204" pitchFamily="18" charset="0"/>
                            </a:rPr>
                            <m:t>2</m:t>
                          </m:r>
                          <m:rad>
                            <m:radPr>
                              <m:degHide m:val="on"/>
                              <m:ctrlPr>
                                <a:rPr lang="en-US" b="0" i="1" smtClean="0">
                                  <a:latin typeface="Cambria Math" panose="02040503050406030204" pitchFamily="18" charset="0"/>
                                </a:rPr>
                              </m:ctrlPr>
                            </m:radPr>
                            <m:deg/>
                            <m:e>
                              <m:r>
                                <a:rPr lang="en-US" b="0" i="1" smtClean="0">
                                  <a:latin typeface="Cambria Math" panose="02040503050406030204" pitchFamily="18" charset="0"/>
                                </a:rPr>
                                <m:t>𝑚𝑘</m:t>
                              </m:r>
                            </m:e>
                          </m:rad>
                        </m:den>
                      </m:f>
                    </m:oMath>
                  </m:oMathPara>
                </a14:m>
                <a:endParaRPr lang="en-IN" dirty="0"/>
              </a:p>
            </p:txBody>
          </p:sp>
        </mc:Choice>
        <mc:Fallback>
          <p:sp>
            <p:nvSpPr>
              <p:cNvPr id="4" name="TextBox 3">
                <a:extLst>
                  <a:ext uri="{FF2B5EF4-FFF2-40B4-BE49-F238E27FC236}">
                    <a16:creationId xmlns:a16="http://schemas.microsoft.com/office/drawing/2014/main" id="{E1C51568-A753-9ABE-0939-AEB162D5AB7F}"/>
                  </a:ext>
                </a:extLst>
              </p:cNvPr>
              <p:cNvSpPr txBox="1">
                <a:spLocks noRot="1" noChangeAspect="1" noMove="1" noResize="1" noEditPoints="1" noAdjustHandles="1" noChangeArrowheads="1" noChangeShapeType="1" noTextEdit="1"/>
              </p:cNvSpPr>
              <p:nvPr/>
            </p:nvSpPr>
            <p:spPr>
              <a:xfrm>
                <a:off x="6685385" y="4362061"/>
                <a:ext cx="660052" cy="526170"/>
              </a:xfrm>
              <a:prstGeom prst="rect">
                <a:avLst/>
              </a:prstGeom>
              <a:blipFill>
                <a:blip r:embed="rId3"/>
                <a:stretch>
                  <a:fillRect b="-1163"/>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graphicFrame>
            <p:nvGraphicFramePr>
              <p:cNvPr id="6" name="Table 6">
                <a:extLst>
                  <a:ext uri="{FF2B5EF4-FFF2-40B4-BE49-F238E27FC236}">
                    <a16:creationId xmlns:a16="http://schemas.microsoft.com/office/drawing/2014/main" id="{04D824E2-01A8-0DCB-836F-9007C9296055}"/>
                  </a:ext>
                </a:extLst>
              </p:cNvPr>
              <p:cNvGraphicFramePr>
                <a:graphicFrameLocks noGrp="1"/>
              </p:cNvGraphicFramePr>
              <p:nvPr>
                <p:extLst>
                  <p:ext uri="{D42A27DB-BD31-4B8C-83A1-F6EECF244321}">
                    <p14:modId xmlns:p14="http://schemas.microsoft.com/office/powerpoint/2010/main" val="3453812232"/>
                  </p:ext>
                </p:extLst>
              </p:nvPr>
            </p:nvGraphicFramePr>
            <p:xfrm>
              <a:off x="8070979" y="2094722"/>
              <a:ext cx="3949096" cy="1483360"/>
            </p:xfrm>
            <a:graphic>
              <a:graphicData uri="http://schemas.openxmlformats.org/drawingml/2006/table">
                <a:tbl>
                  <a:tblPr firstRow="1" bandRow="1">
                    <a:tableStyleId>{0505E3EF-67EA-436B-97B2-0124C06EBD24}</a:tableStyleId>
                  </a:tblPr>
                  <a:tblGrid>
                    <a:gridCol w="1974548">
                      <a:extLst>
                        <a:ext uri="{9D8B030D-6E8A-4147-A177-3AD203B41FA5}">
                          <a16:colId xmlns:a16="http://schemas.microsoft.com/office/drawing/2014/main" val="1642645242"/>
                        </a:ext>
                      </a:extLst>
                    </a:gridCol>
                    <a:gridCol w="1974548">
                      <a:extLst>
                        <a:ext uri="{9D8B030D-6E8A-4147-A177-3AD203B41FA5}">
                          <a16:colId xmlns:a16="http://schemas.microsoft.com/office/drawing/2014/main" val="2278183277"/>
                        </a:ext>
                      </a:extLst>
                    </a:gridCol>
                  </a:tblGrid>
                  <a:tr h="370840">
                    <a:tc>
                      <a:txBody>
                        <a:bodyPr/>
                        <a:lstStyle/>
                        <a:p>
                          <a14:m>
                            <m:oMath xmlns:m="http://schemas.openxmlformats.org/officeDocument/2006/math">
                              <m:r>
                                <a:rPr lang="el-GR" sz="1800" b="1" i="1" smtClean="0">
                                  <a:latin typeface="Cambria Math" panose="02040503050406030204" pitchFamily="18" charset="0"/>
                                </a:rPr>
                                <m:t>𝛇</m:t>
                              </m:r>
                            </m:oMath>
                          </a14:m>
                          <a:r>
                            <a:rPr lang="en-IN" b="1" dirty="0"/>
                            <a:t> = 0 </a:t>
                          </a:r>
                        </a:p>
                      </a:txBody>
                      <a:tcPr/>
                    </a:tc>
                    <a:tc>
                      <a:txBody>
                        <a:bodyPr/>
                        <a:lstStyle/>
                        <a:p>
                          <a:r>
                            <a:rPr lang="en-US" b="1" dirty="0"/>
                            <a:t>Undamped</a:t>
                          </a:r>
                          <a:endParaRPr lang="en-IN" b="1" dirty="0"/>
                        </a:p>
                      </a:txBody>
                      <a:tcPr/>
                    </a:tc>
                    <a:extLst>
                      <a:ext uri="{0D108BD9-81ED-4DB2-BD59-A6C34878D82A}">
                        <a16:rowId xmlns:a16="http://schemas.microsoft.com/office/drawing/2014/main" val="1280934041"/>
                      </a:ext>
                    </a:extLst>
                  </a:tr>
                  <a:tr h="370840">
                    <a:tc>
                      <a:txBody>
                        <a:bodyPr/>
                        <a:lstStyle/>
                        <a:p>
                          <a14:m>
                            <m:oMath xmlns:m="http://schemas.openxmlformats.org/officeDocument/2006/math">
                              <m:r>
                                <a:rPr lang="el-GR" sz="1800" b="1" i="1" smtClean="0">
                                  <a:latin typeface="Cambria Math" panose="02040503050406030204" pitchFamily="18" charset="0"/>
                                </a:rPr>
                                <m:t>𝛇</m:t>
                              </m:r>
                            </m:oMath>
                          </a14:m>
                          <a:r>
                            <a:rPr lang="en-IN" b="1" dirty="0"/>
                            <a:t> &lt; 1</a:t>
                          </a:r>
                        </a:p>
                      </a:txBody>
                      <a:tcPr/>
                    </a:tc>
                    <a:tc>
                      <a:txBody>
                        <a:bodyPr/>
                        <a:lstStyle/>
                        <a:p>
                          <a:r>
                            <a:rPr lang="en-US" b="1" dirty="0"/>
                            <a:t>Under-damped</a:t>
                          </a:r>
                          <a:endParaRPr lang="en-IN" b="1" dirty="0"/>
                        </a:p>
                      </a:txBody>
                      <a:tcPr/>
                    </a:tc>
                    <a:extLst>
                      <a:ext uri="{0D108BD9-81ED-4DB2-BD59-A6C34878D82A}">
                        <a16:rowId xmlns:a16="http://schemas.microsoft.com/office/drawing/2014/main" val="668031635"/>
                      </a:ext>
                    </a:extLst>
                  </a:tr>
                  <a:tr h="370840">
                    <a:tc>
                      <a:txBody>
                        <a:bodyPr/>
                        <a:lstStyle/>
                        <a:p>
                          <a14:m>
                            <m:oMath xmlns:m="http://schemas.openxmlformats.org/officeDocument/2006/math">
                              <m:r>
                                <a:rPr lang="el-GR" sz="1800" b="1" i="1" smtClean="0">
                                  <a:latin typeface="Cambria Math" panose="02040503050406030204" pitchFamily="18" charset="0"/>
                                </a:rPr>
                                <m:t>𝛇</m:t>
                              </m:r>
                            </m:oMath>
                          </a14:m>
                          <a:r>
                            <a:rPr lang="en-IN" b="1" dirty="0"/>
                            <a:t> &gt; 1</a:t>
                          </a:r>
                        </a:p>
                      </a:txBody>
                      <a:tcPr/>
                    </a:tc>
                    <a:tc>
                      <a:txBody>
                        <a:bodyPr/>
                        <a:lstStyle/>
                        <a:p>
                          <a:r>
                            <a:rPr lang="en-US" b="1" dirty="0"/>
                            <a:t>Over-damped</a:t>
                          </a:r>
                          <a:endParaRPr lang="en-IN" b="1" dirty="0"/>
                        </a:p>
                      </a:txBody>
                      <a:tcPr/>
                    </a:tc>
                    <a:extLst>
                      <a:ext uri="{0D108BD9-81ED-4DB2-BD59-A6C34878D82A}">
                        <a16:rowId xmlns:a16="http://schemas.microsoft.com/office/drawing/2014/main" val="983947094"/>
                      </a:ext>
                    </a:extLst>
                  </a:tr>
                  <a:tr h="370840">
                    <a:tc>
                      <a:txBody>
                        <a:bodyPr/>
                        <a:lstStyle/>
                        <a:p>
                          <a14:m>
                            <m:oMath xmlns:m="http://schemas.openxmlformats.org/officeDocument/2006/math">
                              <m:r>
                                <a:rPr lang="el-GR" sz="1800" b="1" i="1" smtClean="0">
                                  <a:latin typeface="Cambria Math" panose="02040503050406030204" pitchFamily="18" charset="0"/>
                                </a:rPr>
                                <m:t>𝛇</m:t>
                              </m:r>
                            </m:oMath>
                          </a14:m>
                          <a:r>
                            <a:rPr lang="en-IN" b="1" dirty="0"/>
                            <a:t> = 1</a:t>
                          </a:r>
                        </a:p>
                      </a:txBody>
                      <a:tcPr/>
                    </a:tc>
                    <a:tc>
                      <a:txBody>
                        <a:bodyPr/>
                        <a:lstStyle/>
                        <a:p>
                          <a:r>
                            <a:rPr lang="en-US" b="1" dirty="0"/>
                            <a:t>Critical damped</a:t>
                          </a:r>
                          <a:endParaRPr lang="en-IN" b="1" dirty="0"/>
                        </a:p>
                      </a:txBody>
                      <a:tcPr/>
                    </a:tc>
                    <a:extLst>
                      <a:ext uri="{0D108BD9-81ED-4DB2-BD59-A6C34878D82A}">
                        <a16:rowId xmlns:a16="http://schemas.microsoft.com/office/drawing/2014/main" val="2046802953"/>
                      </a:ext>
                    </a:extLst>
                  </a:tr>
                </a:tbl>
              </a:graphicData>
            </a:graphic>
          </p:graphicFrame>
        </mc:Choice>
        <mc:Fallback>
          <p:graphicFrame>
            <p:nvGraphicFramePr>
              <p:cNvPr id="6" name="Table 6">
                <a:extLst>
                  <a:ext uri="{FF2B5EF4-FFF2-40B4-BE49-F238E27FC236}">
                    <a16:creationId xmlns:a16="http://schemas.microsoft.com/office/drawing/2014/main" id="{04D824E2-01A8-0DCB-836F-9007C9296055}"/>
                  </a:ext>
                </a:extLst>
              </p:cNvPr>
              <p:cNvGraphicFramePr>
                <a:graphicFrameLocks noGrp="1"/>
              </p:cNvGraphicFramePr>
              <p:nvPr>
                <p:extLst>
                  <p:ext uri="{D42A27DB-BD31-4B8C-83A1-F6EECF244321}">
                    <p14:modId xmlns:p14="http://schemas.microsoft.com/office/powerpoint/2010/main" val="3453812232"/>
                  </p:ext>
                </p:extLst>
              </p:nvPr>
            </p:nvGraphicFramePr>
            <p:xfrm>
              <a:off x="8070979" y="2094722"/>
              <a:ext cx="3949096" cy="1483360"/>
            </p:xfrm>
            <a:graphic>
              <a:graphicData uri="http://schemas.openxmlformats.org/drawingml/2006/table">
                <a:tbl>
                  <a:tblPr firstRow="1" bandRow="1">
                    <a:tableStyleId>{0505E3EF-67EA-436B-97B2-0124C06EBD24}</a:tableStyleId>
                  </a:tblPr>
                  <a:tblGrid>
                    <a:gridCol w="1974548">
                      <a:extLst>
                        <a:ext uri="{9D8B030D-6E8A-4147-A177-3AD203B41FA5}">
                          <a16:colId xmlns:a16="http://schemas.microsoft.com/office/drawing/2014/main" val="1642645242"/>
                        </a:ext>
                      </a:extLst>
                    </a:gridCol>
                    <a:gridCol w="1974548">
                      <a:extLst>
                        <a:ext uri="{9D8B030D-6E8A-4147-A177-3AD203B41FA5}">
                          <a16:colId xmlns:a16="http://schemas.microsoft.com/office/drawing/2014/main" val="2278183277"/>
                        </a:ext>
                      </a:extLst>
                    </a:gridCol>
                  </a:tblGrid>
                  <a:tr h="370840">
                    <a:tc>
                      <a:txBody>
                        <a:bodyPr/>
                        <a:lstStyle/>
                        <a:p>
                          <a:endParaRPr lang="en-US"/>
                        </a:p>
                      </a:txBody>
                      <a:tcPr>
                        <a:blipFill>
                          <a:blip r:embed="rId4"/>
                          <a:stretch>
                            <a:fillRect l="-308" t="-8197" r="-100308" b="-324590"/>
                          </a:stretch>
                        </a:blipFill>
                      </a:tcPr>
                    </a:tc>
                    <a:tc>
                      <a:txBody>
                        <a:bodyPr/>
                        <a:lstStyle/>
                        <a:p>
                          <a:r>
                            <a:rPr lang="en-US" b="1" dirty="0"/>
                            <a:t>Undamped</a:t>
                          </a:r>
                          <a:endParaRPr lang="en-IN" b="1" dirty="0"/>
                        </a:p>
                      </a:txBody>
                      <a:tcPr/>
                    </a:tc>
                    <a:extLst>
                      <a:ext uri="{0D108BD9-81ED-4DB2-BD59-A6C34878D82A}">
                        <a16:rowId xmlns:a16="http://schemas.microsoft.com/office/drawing/2014/main" val="1280934041"/>
                      </a:ext>
                    </a:extLst>
                  </a:tr>
                  <a:tr h="370840">
                    <a:tc>
                      <a:txBody>
                        <a:bodyPr/>
                        <a:lstStyle/>
                        <a:p>
                          <a:endParaRPr lang="en-US"/>
                        </a:p>
                      </a:txBody>
                      <a:tcPr>
                        <a:blipFill>
                          <a:blip r:embed="rId4"/>
                          <a:stretch>
                            <a:fillRect l="-308" t="-108197" r="-100308" b="-224590"/>
                          </a:stretch>
                        </a:blipFill>
                      </a:tcPr>
                    </a:tc>
                    <a:tc>
                      <a:txBody>
                        <a:bodyPr/>
                        <a:lstStyle/>
                        <a:p>
                          <a:r>
                            <a:rPr lang="en-US" b="1" dirty="0"/>
                            <a:t>Under-damped</a:t>
                          </a:r>
                          <a:endParaRPr lang="en-IN" b="1" dirty="0"/>
                        </a:p>
                      </a:txBody>
                      <a:tcPr/>
                    </a:tc>
                    <a:extLst>
                      <a:ext uri="{0D108BD9-81ED-4DB2-BD59-A6C34878D82A}">
                        <a16:rowId xmlns:a16="http://schemas.microsoft.com/office/drawing/2014/main" val="668031635"/>
                      </a:ext>
                    </a:extLst>
                  </a:tr>
                  <a:tr h="370840">
                    <a:tc>
                      <a:txBody>
                        <a:bodyPr/>
                        <a:lstStyle/>
                        <a:p>
                          <a:endParaRPr lang="en-US"/>
                        </a:p>
                      </a:txBody>
                      <a:tcPr>
                        <a:blipFill>
                          <a:blip r:embed="rId4"/>
                          <a:stretch>
                            <a:fillRect l="-308" t="-208197" r="-100308" b="-124590"/>
                          </a:stretch>
                        </a:blipFill>
                      </a:tcPr>
                    </a:tc>
                    <a:tc>
                      <a:txBody>
                        <a:bodyPr/>
                        <a:lstStyle/>
                        <a:p>
                          <a:r>
                            <a:rPr lang="en-US" b="1" dirty="0"/>
                            <a:t>Over-damped</a:t>
                          </a:r>
                          <a:endParaRPr lang="en-IN" b="1" dirty="0"/>
                        </a:p>
                      </a:txBody>
                      <a:tcPr/>
                    </a:tc>
                    <a:extLst>
                      <a:ext uri="{0D108BD9-81ED-4DB2-BD59-A6C34878D82A}">
                        <a16:rowId xmlns:a16="http://schemas.microsoft.com/office/drawing/2014/main" val="983947094"/>
                      </a:ext>
                    </a:extLst>
                  </a:tr>
                  <a:tr h="370840">
                    <a:tc>
                      <a:txBody>
                        <a:bodyPr/>
                        <a:lstStyle/>
                        <a:p>
                          <a:endParaRPr lang="en-US"/>
                        </a:p>
                      </a:txBody>
                      <a:tcPr>
                        <a:blipFill>
                          <a:blip r:embed="rId4"/>
                          <a:stretch>
                            <a:fillRect l="-308" t="-308197" r="-100308" b="-24590"/>
                          </a:stretch>
                        </a:blipFill>
                      </a:tcPr>
                    </a:tc>
                    <a:tc>
                      <a:txBody>
                        <a:bodyPr/>
                        <a:lstStyle/>
                        <a:p>
                          <a:r>
                            <a:rPr lang="en-US" b="1" dirty="0"/>
                            <a:t>Critical damped</a:t>
                          </a:r>
                          <a:endParaRPr lang="en-IN" b="1" dirty="0"/>
                        </a:p>
                      </a:txBody>
                      <a:tcPr/>
                    </a:tc>
                    <a:extLst>
                      <a:ext uri="{0D108BD9-81ED-4DB2-BD59-A6C34878D82A}">
                        <a16:rowId xmlns:a16="http://schemas.microsoft.com/office/drawing/2014/main" val="2046802953"/>
                      </a:ext>
                    </a:extLst>
                  </a:tr>
                </a:tbl>
              </a:graphicData>
            </a:graphic>
          </p:graphicFrame>
        </mc:Fallback>
      </mc:AlternateContent>
      <p:pic>
        <p:nvPicPr>
          <p:cNvPr id="8" name="Picture 7">
            <a:extLst>
              <a:ext uri="{FF2B5EF4-FFF2-40B4-BE49-F238E27FC236}">
                <a16:creationId xmlns:a16="http://schemas.microsoft.com/office/drawing/2014/main" id="{11CEBD20-9F1D-D4E9-5164-950BB794DE36}"/>
              </a:ext>
            </a:extLst>
          </p:cNvPr>
          <p:cNvPicPr>
            <a:picLocks noChangeAspect="1"/>
          </p:cNvPicPr>
          <p:nvPr/>
        </p:nvPicPr>
        <p:blipFill>
          <a:blip r:embed="rId5"/>
          <a:stretch>
            <a:fillRect/>
          </a:stretch>
        </p:blipFill>
        <p:spPr>
          <a:xfrm>
            <a:off x="8070979" y="4102100"/>
            <a:ext cx="3800475" cy="2209800"/>
          </a:xfrm>
          <a:prstGeom prst="rect">
            <a:avLst/>
          </a:prstGeom>
        </p:spPr>
      </p:pic>
    </p:spTree>
    <p:extLst>
      <p:ext uri="{BB962C8B-B14F-4D97-AF65-F5344CB8AC3E}">
        <p14:creationId xmlns:p14="http://schemas.microsoft.com/office/powerpoint/2010/main" val="3670787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31D55F4-6019-819E-C023-DDEDB6F1E761}"/>
              </a:ext>
            </a:extLst>
          </p:cNvPr>
          <p:cNvSpPr>
            <a:spLocks noGrp="1"/>
          </p:cNvSpPr>
          <p:nvPr>
            <p:ph type="title"/>
          </p:nvPr>
        </p:nvSpPr>
        <p:spPr>
          <a:xfrm>
            <a:off x="643467" y="321734"/>
            <a:ext cx="10905066" cy="1135737"/>
          </a:xfrm>
        </p:spPr>
        <p:txBody>
          <a:bodyPr vert="horz" lIns="91440" tIns="45720" rIns="91440" bIns="45720" rtlCol="0">
            <a:normAutofit/>
          </a:bodyPr>
          <a:lstStyle/>
          <a:p>
            <a:r>
              <a:rPr lang="en-US" sz="3600" kern="1200" dirty="0">
                <a:latin typeface="Times New Roman" panose="02020603050405020304" pitchFamily="18" charset="0"/>
                <a:cs typeface="Times New Roman" panose="02020603050405020304" pitchFamily="18" charset="0"/>
              </a:rPr>
              <a:t>Calculation for stiffness of cantilever</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EE873E39-74EC-4379-1B9B-D34D3DE970AC}"/>
                  </a:ext>
                </a:extLst>
              </p:cNvPr>
              <p:cNvSpPr>
                <a:spLocks noGrp="1"/>
              </p:cNvSpPr>
              <p:nvPr>
                <p:ph idx="1"/>
              </p:nvPr>
            </p:nvSpPr>
            <p:spPr>
              <a:xfrm>
                <a:off x="643467" y="1782981"/>
                <a:ext cx="10905066" cy="4393982"/>
              </a:xfrm>
            </p:spPr>
            <p:txBody>
              <a:bodyPr vert="horz" lIns="91440" tIns="45720" rIns="91440" bIns="45720" rtlCol="0">
                <a:normAutofit/>
              </a:bodyPr>
              <a:lstStyle/>
              <a:p>
                <a:pPr marL="0" indent="0">
                  <a:buNone/>
                </a:pPr>
                <a:r>
                  <a:rPr lang="en-US" sz="1700" dirty="0">
                    <a:latin typeface="Times New Roman" panose="02020603050405020304" pitchFamily="18" charset="0"/>
                    <a:cs typeface="Times New Roman" panose="02020603050405020304" pitchFamily="18" charset="0"/>
                  </a:rPr>
                  <a:t>Natural frequency </a:t>
                </a:r>
                <a14:m>
                  <m:oMath xmlns:m="http://schemas.openxmlformats.org/officeDocument/2006/math">
                    <m:sSub>
                      <m:sSubPr>
                        <m:ctrlPr>
                          <a:rPr lang="en-US" sz="1700" i="1">
                            <a:latin typeface="Cambria Math" panose="02040503050406030204" pitchFamily="18" charset="0"/>
                          </a:rPr>
                        </m:ctrlPr>
                      </m:sSubPr>
                      <m:e>
                        <m:r>
                          <a:rPr lang="en-US" sz="1700" i="1">
                            <a:latin typeface="Cambria Math" panose="02040503050406030204" pitchFamily="18" charset="0"/>
                          </a:rPr>
                          <m:t>𝑓</m:t>
                        </m:r>
                      </m:e>
                      <m:sub>
                        <m:r>
                          <a:rPr lang="en-US" sz="1700" i="1">
                            <a:latin typeface="Cambria Math" panose="02040503050406030204" pitchFamily="18" charset="0"/>
                          </a:rPr>
                          <m:t>𝑛</m:t>
                        </m:r>
                      </m:sub>
                    </m:sSub>
                  </m:oMath>
                </a14:m>
                <a:r>
                  <a:rPr lang="en-US" sz="1700" dirty="0">
                    <a:latin typeface="Times New Roman" panose="02020603050405020304" pitchFamily="18" charset="0"/>
                    <a:cs typeface="Times New Roman" panose="02020603050405020304" pitchFamily="18" charset="0"/>
                  </a:rPr>
                  <a:t> in Hertz or cycles per second is</a:t>
                </a:r>
              </a:p>
              <a:p>
                <a:pPr marL="0" indent="0" algn="ctr">
                  <a:buNone/>
                </a:pPr>
                <a:r>
                  <a:rPr lang="en-US" sz="1700" b="1"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1700" b="1" i="1">
                            <a:latin typeface="Cambria Math" panose="02040503050406030204" pitchFamily="18" charset="0"/>
                          </a:rPr>
                        </m:ctrlPr>
                      </m:sSubPr>
                      <m:e>
                        <m:r>
                          <a:rPr lang="en-US" sz="1700" b="1" i="1">
                            <a:latin typeface="Cambria Math" panose="02040503050406030204" pitchFamily="18" charset="0"/>
                          </a:rPr>
                          <m:t>𝒇</m:t>
                        </m:r>
                      </m:e>
                      <m:sub>
                        <m:r>
                          <a:rPr lang="en-US" sz="1700" b="1" i="1">
                            <a:latin typeface="Cambria Math" panose="02040503050406030204" pitchFamily="18" charset="0"/>
                          </a:rPr>
                          <m:t>𝒏</m:t>
                        </m:r>
                      </m:sub>
                    </m:sSub>
                    <m:r>
                      <a:rPr lang="en-US" sz="1700" b="1" i="1">
                        <a:latin typeface="Cambria Math" panose="02040503050406030204" pitchFamily="18" charset="0"/>
                      </a:rPr>
                      <m:t>=</m:t>
                    </m:r>
                    <m:f>
                      <m:fPr>
                        <m:ctrlPr>
                          <a:rPr lang="en-US" sz="1700" b="1" i="1">
                            <a:latin typeface="Cambria Math" panose="02040503050406030204" pitchFamily="18" charset="0"/>
                          </a:rPr>
                        </m:ctrlPr>
                      </m:fPr>
                      <m:num>
                        <m:r>
                          <a:rPr lang="en-US" sz="1700" b="1" i="1">
                            <a:latin typeface="Cambria Math" panose="02040503050406030204" pitchFamily="18" charset="0"/>
                          </a:rPr>
                          <m:t>𝟏</m:t>
                        </m:r>
                      </m:num>
                      <m:den>
                        <m:r>
                          <a:rPr lang="en-US" sz="1700" b="1" i="1">
                            <a:latin typeface="Cambria Math" panose="02040503050406030204" pitchFamily="18" charset="0"/>
                          </a:rPr>
                          <m:t>𝟐</m:t>
                        </m:r>
                        <m:r>
                          <a:rPr lang="en-US" sz="1700" b="1" i="1">
                            <a:latin typeface="Cambria Math" panose="02040503050406030204" pitchFamily="18" charset="0"/>
                            <a:ea typeface="Cambria Math" panose="02040503050406030204" pitchFamily="18" charset="0"/>
                          </a:rPr>
                          <m:t>𝝅</m:t>
                        </m:r>
                      </m:den>
                    </m:f>
                    <m:rad>
                      <m:radPr>
                        <m:degHide m:val="on"/>
                        <m:ctrlPr>
                          <a:rPr lang="en-US" sz="1700" b="1" i="1">
                            <a:latin typeface="Cambria Math" panose="02040503050406030204" pitchFamily="18" charset="0"/>
                          </a:rPr>
                        </m:ctrlPr>
                      </m:radPr>
                      <m:deg/>
                      <m:e>
                        <m:f>
                          <m:fPr>
                            <m:ctrlPr>
                              <a:rPr lang="en-US" sz="1700" b="1" i="1">
                                <a:latin typeface="Cambria Math" panose="02040503050406030204" pitchFamily="18" charset="0"/>
                              </a:rPr>
                            </m:ctrlPr>
                          </m:fPr>
                          <m:num>
                            <m:r>
                              <a:rPr lang="en-US" sz="1700" b="1" i="1">
                                <a:latin typeface="Cambria Math" panose="02040503050406030204" pitchFamily="18" charset="0"/>
                              </a:rPr>
                              <m:t>𝒌</m:t>
                            </m:r>
                          </m:num>
                          <m:den>
                            <m:r>
                              <a:rPr lang="en-US" sz="1700" b="1" i="1">
                                <a:latin typeface="Cambria Math" panose="02040503050406030204" pitchFamily="18" charset="0"/>
                              </a:rPr>
                              <m:t>𝒎</m:t>
                            </m:r>
                          </m:den>
                        </m:f>
                      </m:e>
                    </m:rad>
                  </m:oMath>
                </a14:m>
                <a:r>
                  <a:rPr lang="en-US" sz="1700" b="1" kern="1200" dirty="0">
                    <a:latin typeface="Times New Roman" panose="02020603050405020304" pitchFamily="18" charset="0"/>
                    <a:cs typeface="Times New Roman" panose="02020603050405020304" pitchFamily="18" charset="0"/>
                  </a:rPr>
                  <a:t>   Hz               </a:t>
                </a:r>
                <a:endParaRPr lang="en-US" sz="1700" dirty="0">
                  <a:latin typeface="Times New Roman" panose="02020603050405020304" pitchFamily="18" charset="0"/>
                  <a:cs typeface="Times New Roman" panose="02020603050405020304" pitchFamily="18" charset="0"/>
                </a:endParaRPr>
              </a:p>
              <a:p>
                <a:pPr marL="0" indent="0">
                  <a:buNone/>
                </a:pPr>
                <a:r>
                  <a:rPr lang="en-US" sz="1700" b="1" dirty="0">
                    <a:latin typeface="Times New Roman" panose="02020603050405020304" pitchFamily="18" charset="0"/>
                    <a:cs typeface="Times New Roman" panose="02020603050405020304" pitchFamily="18" charset="0"/>
                  </a:rPr>
                  <a:t>m</a:t>
                </a:r>
                <a:r>
                  <a:rPr lang="en-US" sz="1700" dirty="0">
                    <a:latin typeface="Times New Roman" panose="02020603050405020304" pitchFamily="18" charset="0"/>
                    <a:cs typeface="Times New Roman" panose="02020603050405020304" pitchFamily="18" charset="0"/>
                  </a:rPr>
                  <a:t> = Effective mass of the system</a:t>
                </a:r>
              </a:p>
              <a:p>
                <a:pPr marL="0" indent="0">
                  <a:buNone/>
                </a:pPr>
                <a:r>
                  <a:rPr lang="en-US" sz="1700" b="1" dirty="0">
                    <a:latin typeface="Times New Roman" panose="02020603050405020304" pitchFamily="18" charset="0"/>
                    <a:cs typeface="Times New Roman" panose="02020603050405020304" pitchFamily="18" charset="0"/>
                  </a:rPr>
                  <a:t>k</a:t>
                </a:r>
                <a:r>
                  <a:rPr lang="en-US" sz="1700" dirty="0">
                    <a:latin typeface="Times New Roman" panose="02020603050405020304" pitchFamily="18" charset="0"/>
                    <a:cs typeface="Times New Roman" panose="02020603050405020304" pitchFamily="18" charset="0"/>
                  </a:rPr>
                  <a:t> = Stiffness of the system</a:t>
                </a:r>
              </a:p>
              <a:p>
                <a:pPr marL="0" indent="0">
                  <a:buNone/>
                </a:pPr>
                <a:r>
                  <a:rPr lang="en-US" sz="1700" dirty="0">
                    <a:latin typeface="Times New Roman" panose="02020603050405020304" pitchFamily="18" charset="0"/>
                    <a:cs typeface="Times New Roman" panose="02020603050405020304" pitchFamily="18" charset="0"/>
                  </a:rPr>
                  <a:t>The stiffness k of a cantilever beam is :</a:t>
                </a:r>
              </a:p>
              <a:p>
                <a:pPr marL="0" indent="0" algn="ctr">
                  <a:buNone/>
                </a:pPr>
                <a14:m>
                  <m:oMath xmlns:m="http://schemas.openxmlformats.org/officeDocument/2006/math">
                    <m:r>
                      <a:rPr lang="en-US" sz="1700" b="1" i="1">
                        <a:latin typeface="Cambria Math" panose="02040503050406030204" pitchFamily="18" charset="0"/>
                      </a:rPr>
                      <m:t>𝒌</m:t>
                    </m:r>
                    <m:r>
                      <a:rPr lang="en-US" sz="1700" b="1" i="1">
                        <a:latin typeface="Cambria Math" panose="02040503050406030204" pitchFamily="18" charset="0"/>
                      </a:rPr>
                      <m:t>= </m:t>
                    </m:r>
                    <m:f>
                      <m:fPr>
                        <m:ctrlPr>
                          <a:rPr lang="en-US" sz="1700" b="1" i="1">
                            <a:latin typeface="Cambria Math" panose="02040503050406030204" pitchFamily="18" charset="0"/>
                          </a:rPr>
                        </m:ctrlPr>
                      </m:fPr>
                      <m:num>
                        <m:r>
                          <a:rPr lang="en-US" sz="1700" b="1" i="1">
                            <a:latin typeface="Cambria Math" panose="02040503050406030204" pitchFamily="18" charset="0"/>
                          </a:rPr>
                          <m:t>𝟑</m:t>
                        </m:r>
                        <m:r>
                          <a:rPr lang="en-US" sz="1700" b="1" i="1">
                            <a:latin typeface="Cambria Math" panose="02040503050406030204" pitchFamily="18" charset="0"/>
                          </a:rPr>
                          <m:t>𝑬𝑰</m:t>
                        </m:r>
                      </m:num>
                      <m:den>
                        <m:sSup>
                          <m:sSupPr>
                            <m:ctrlPr>
                              <a:rPr lang="en-US" sz="1700" b="1" i="1">
                                <a:latin typeface="Cambria Math" panose="02040503050406030204" pitchFamily="18" charset="0"/>
                              </a:rPr>
                            </m:ctrlPr>
                          </m:sSupPr>
                          <m:e>
                            <m:r>
                              <a:rPr lang="en-US" sz="1700" b="1" i="1">
                                <a:latin typeface="Cambria Math" panose="02040503050406030204" pitchFamily="18" charset="0"/>
                              </a:rPr>
                              <m:t>𝑳</m:t>
                            </m:r>
                          </m:e>
                          <m:sup>
                            <m:r>
                              <a:rPr lang="en-US" sz="1700" b="1" i="1">
                                <a:latin typeface="Cambria Math" panose="02040503050406030204" pitchFamily="18" charset="0"/>
                              </a:rPr>
                              <m:t>𝟑</m:t>
                            </m:r>
                          </m:sup>
                        </m:sSup>
                      </m:den>
                    </m:f>
                  </m:oMath>
                </a14:m>
                <a:r>
                  <a:rPr lang="en-US" sz="1700" b="1" dirty="0">
                    <a:latin typeface="Times New Roman" panose="02020603050405020304" pitchFamily="18" charset="0"/>
                    <a:cs typeface="Times New Roman" panose="02020603050405020304" pitchFamily="18" charset="0"/>
                  </a:rPr>
                  <a:t>    </a:t>
                </a:r>
                <a14:m>
                  <m:oMath xmlns:m="http://schemas.openxmlformats.org/officeDocument/2006/math">
                    <m:f>
                      <m:fPr>
                        <m:type m:val="skw"/>
                        <m:ctrlPr>
                          <a:rPr lang="en-US" sz="1700" b="1" i="1">
                            <a:latin typeface="Cambria Math" panose="02040503050406030204" pitchFamily="18" charset="0"/>
                          </a:rPr>
                        </m:ctrlPr>
                      </m:fPr>
                      <m:num>
                        <m:r>
                          <a:rPr lang="en-US" sz="1700" b="1" i="1">
                            <a:latin typeface="Cambria Math" panose="02040503050406030204" pitchFamily="18" charset="0"/>
                          </a:rPr>
                          <m:t>𝑵</m:t>
                        </m:r>
                      </m:num>
                      <m:den>
                        <m:r>
                          <a:rPr lang="en-US" sz="1700" b="1" i="1">
                            <a:latin typeface="Cambria Math" panose="02040503050406030204" pitchFamily="18" charset="0"/>
                          </a:rPr>
                          <m:t>𝒎𝒎</m:t>
                        </m:r>
                      </m:den>
                    </m:f>
                  </m:oMath>
                </a14:m>
                <a:endParaRPr lang="en-US" sz="1700" b="1" dirty="0">
                  <a:latin typeface="Times New Roman" panose="02020603050405020304" pitchFamily="18" charset="0"/>
                  <a:cs typeface="Times New Roman" panose="02020603050405020304" pitchFamily="18" charset="0"/>
                </a:endParaRPr>
              </a:p>
              <a:p>
                <a:pPr marL="0" indent="0">
                  <a:buNone/>
                </a:pPr>
                <a:endParaRPr lang="en-US" sz="1700" b="1" dirty="0">
                  <a:latin typeface="Times New Roman" panose="02020603050405020304" pitchFamily="18" charset="0"/>
                  <a:cs typeface="Times New Roman" panose="02020603050405020304" pitchFamily="18" charset="0"/>
                </a:endParaRPr>
              </a:p>
              <a:p>
                <a:pPr marL="0" indent="0">
                  <a:buNone/>
                </a:pPr>
                <a:r>
                  <a:rPr lang="en-US" sz="1700" kern="1200" dirty="0">
                    <a:latin typeface="Times New Roman" panose="02020603050405020304" pitchFamily="18" charset="0"/>
                    <a:cs typeface="Times New Roman" panose="02020603050405020304" pitchFamily="18" charset="0"/>
                  </a:rPr>
                  <a:t>Earthquakes generally radiate seismic waves mainly in the frequency range of 0.01 to 10 Hz</a:t>
                </a:r>
              </a:p>
              <a:p>
                <a:pPr marL="0" indent="0">
                  <a:buNone/>
                </a:pPr>
                <a:r>
                  <a:rPr lang="en-US" sz="1700" i="1" u="sng" dirty="0">
                    <a:latin typeface="Times New Roman" panose="02020603050405020304" pitchFamily="18" charset="0"/>
                    <a:cs typeface="Times New Roman" panose="02020603050405020304" pitchFamily="18" charset="0"/>
                  </a:rPr>
                  <a:t>Considering the mass of the cantilever system including the mass of diffused surface as 200grams i.e., 0.2Kg and natural frequency of the system as 50Hz</a:t>
                </a:r>
              </a:p>
              <a:p>
                <a:pPr marL="0" indent="0">
                  <a:buNone/>
                </a:pPr>
                <a:r>
                  <a:rPr lang="en-US" sz="1700" b="1" i="1" kern="1200" dirty="0">
                    <a:latin typeface="Times New Roman" panose="02020603050405020304" pitchFamily="18" charset="0"/>
                    <a:cs typeface="Times New Roman" panose="02020603050405020304" pitchFamily="18" charset="0"/>
                  </a:rPr>
                  <a:t>Required range of the stiffness of cantilever system will be 0.8</a:t>
                </a:r>
                <a14:m>
                  <m:oMath xmlns:m="http://schemas.openxmlformats.org/officeDocument/2006/math">
                    <m:f>
                      <m:fPr>
                        <m:type m:val="skw"/>
                        <m:ctrlPr>
                          <a:rPr lang="en-US" sz="1700" b="1" i="1" kern="1200">
                            <a:latin typeface="Cambria Math" panose="02040503050406030204" pitchFamily="18" charset="0"/>
                          </a:rPr>
                        </m:ctrlPr>
                      </m:fPr>
                      <m:num>
                        <m:r>
                          <a:rPr lang="en-US" sz="1700" b="1" i="1" kern="1200">
                            <a:latin typeface="Cambria Math" panose="02040503050406030204" pitchFamily="18" charset="0"/>
                          </a:rPr>
                          <m:t>𝑵</m:t>
                        </m:r>
                      </m:num>
                      <m:den>
                        <m:r>
                          <a:rPr lang="en-US" sz="1700" b="1" i="1" kern="1200">
                            <a:latin typeface="Cambria Math" panose="02040503050406030204" pitchFamily="18" charset="0"/>
                          </a:rPr>
                          <m:t>𝒎𝒎</m:t>
                        </m:r>
                        <m:r>
                          <a:rPr lang="en-US" sz="1700" b="1" i="1" kern="1200">
                            <a:latin typeface="Cambria Math" panose="02040503050406030204" pitchFamily="18" charset="0"/>
                          </a:rPr>
                          <m:t> </m:t>
                        </m:r>
                      </m:den>
                    </m:f>
                  </m:oMath>
                </a14:m>
                <a:r>
                  <a:rPr lang="en-US" sz="1700" b="1" i="1" kern="1200" dirty="0">
                    <a:latin typeface="Times New Roman" panose="02020603050405020304" pitchFamily="18" charset="0"/>
                    <a:cs typeface="Times New Roman" panose="02020603050405020304" pitchFamily="18" charset="0"/>
                  </a:rPr>
                  <a:t> to 2</a:t>
                </a:r>
                <a:r>
                  <a:rPr lang="en-US" sz="1700" b="1" dirty="0">
                    <a:latin typeface="Times New Roman" panose="02020603050405020304" pitchFamily="18" charset="0"/>
                    <a:cs typeface="Times New Roman" panose="02020603050405020304" pitchFamily="18" charset="0"/>
                  </a:rPr>
                  <a:t> </a:t>
                </a:r>
                <a14:m>
                  <m:oMath xmlns:m="http://schemas.openxmlformats.org/officeDocument/2006/math">
                    <m:f>
                      <m:fPr>
                        <m:type m:val="skw"/>
                        <m:ctrlPr>
                          <a:rPr lang="en-US" sz="1700" b="1" i="1">
                            <a:latin typeface="Cambria Math" panose="02040503050406030204" pitchFamily="18" charset="0"/>
                          </a:rPr>
                        </m:ctrlPr>
                      </m:fPr>
                      <m:num>
                        <m:r>
                          <a:rPr lang="en-US" sz="1700" b="1" i="1">
                            <a:latin typeface="Cambria Math" panose="02040503050406030204" pitchFamily="18" charset="0"/>
                          </a:rPr>
                          <m:t>𝑵</m:t>
                        </m:r>
                      </m:num>
                      <m:den>
                        <m:r>
                          <a:rPr lang="en-US" sz="1700" b="1" i="1">
                            <a:latin typeface="Cambria Math" panose="02040503050406030204" pitchFamily="18" charset="0"/>
                          </a:rPr>
                          <m:t>𝒎𝒎</m:t>
                        </m:r>
                        <m:r>
                          <a:rPr lang="en-US" sz="1700" b="1" i="1">
                            <a:latin typeface="Cambria Math" panose="02040503050406030204" pitchFamily="18" charset="0"/>
                          </a:rPr>
                          <m:t> </m:t>
                        </m:r>
                      </m:den>
                    </m:f>
                  </m:oMath>
                </a14:m>
                <a:endParaRPr lang="en-US" sz="1700" b="1" i="1" kern="1200" dirty="0">
                  <a:latin typeface="Times New Roman" panose="02020603050405020304" pitchFamily="18" charset="0"/>
                  <a:cs typeface="Times New Roman" panose="02020603050405020304" pitchFamily="18" charset="0"/>
                </a:endParaRPr>
              </a:p>
              <a:p>
                <a:pPr marL="0" indent="0">
                  <a:buNone/>
                </a:pPr>
                <a:endParaRPr lang="en-US" sz="1700" b="1" dirty="0">
                  <a:latin typeface="Times New Roman" panose="02020603050405020304" pitchFamily="18" charset="0"/>
                  <a:cs typeface="Times New Roman" panose="02020603050405020304" pitchFamily="18" charset="0"/>
                </a:endParaRPr>
              </a:p>
              <a:p>
                <a:pPr marL="0" indent="0">
                  <a:buNone/>
                </a:pPr>
                <a:endParaRPr lang="en-US" sz="1700" b="1" dirty="0">
                  <a:latin typeface="Times New Roman" panose="02020603050405020304" pitchFamily="18" charset="0"/>
                  <a:cs typeface="Times New Roman" panose="02020603050405020304" pitchFamily="18" charset="0"/>
                </a:endParaRPr>
              </a:p>
              <a:p>
                <a:pPr marL="0" indent="0">
                  <a:buNone/>
                </a:pPr>
                <a:endParaRPr lang="en-US" sz="1700" dirty="0">
                  <a:latin typeface="Times New Roman" panose="02020603050405020304" pitchFamily="18" charset="0"/>
                  <a:cs typeface="Times New Roman" panose="02020603050405020304" pitchFamily="18" charset="0"/>
                </a:endParaRPr>
              </a:p>
              <a:p>
                <a:pPr marL="0" indent="0">
                  <a:buNone/>
                </a:pPr>
                <a:endParaRPr lang="en-US" sz="1700" dirty="0">
                  <a:latin typeface="Times New Roman" panose="02020603050405020304" pitchFamily="18" charset="0"/>
                  <a:cs typeface="Times New Roman" panose="02020603050405020304" pitchFamily="18" charset="0"/>
                </a:endParaRPr>
              </a:p>
              <a:p>
                <a:pPr marL="0" indent="0">
                  <a:buNone/>
                </a:pPr>
                <a:endParaRPr lang="en-US" sz="1700" kern="1200" dirty="0">
                  <a:latin typeface="Times New Roman" panose="02020603050405020304" pitchFamily="18" charset="0"/>
                  <a:cs typeface="Times New Roman" panose="02020603050405020304" pitchFamily="18" charset="0"/>
                </a:endParaRPr>
              </a:p>
            </p:txBody>
          </p:sp>
        </mc:Choice>
        <mc:Fallback>
          <p:sp>
            <p:nvSpPr>
              <p:cNvPr id="3" name="Content Placeholder 2">
                <a:extLst>
                  <a:ext uri="{FF2B5EF4-FFF2-40B4-BE49-F238E27FC236}">
                    <a16:creationId xmlns:a16="http://schemas.microsoft.com/office/drawing/2014/main" id="{EE873E39-74EC-4379-1B9B-D34D3DE970AC}"/>
                  </a:ext>
                </a:extLst>
              </p:cNvPr>
              <p:cNvSpPr>
                <a:spLocks noGrp="1" noRot="1" noChangeAspect="1" noMove="1" noResize="1" noEditPoints="1" noAdjustHandles="1" noChangeArrowheads="1" noChangeShapeType="1" noTextEdit="1"/>
              </p:cNvSpPr>
              <p:nvPr>
                <p:ph idx="1"/>
              </p:nvPr>
            </p:nvSpPr>
            <p:spPr>
              <a:xfrm>
                <a:off x="643467" y="1782981"/>
                <a:ext cx="10905066" cy="4393982"/>
              </a:xfrm>
              <a:blipFill>
                <a:blip r:embed="rId2"/>
                <a:stretch>
                  <a:fillRect l="-391" t="-832" b="-7767"/>
                </a:stretch>
              </a:blipFill>
            </p:spPr>
            <p:txBody>
              <a:bodyPr/>
              <a:lstStyle/>
              <a:p>
                <a:r>
                  <a:rPr lang="en-IN">
                    <a:noFill/>
                  </a:rPr>
                  <a:t> </a:t>
                </a:r>
              </a:p>
            </p:txBody>
          </p:sp>
        </mc:Fallback>
      </mc:AlternateContent>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2774940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00323-96B2-542A-4E62-CFAB2B2512E8}"/>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Refrences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DF8864A-BE03-6CCC-E616-46FBAA00FDF4}"/>
              </a:ext>
            </a:extLst>
          </p:cNvPr>
          <p:cNvSpPr>
            <a:spLocks noGrp="1"/>
          </p:cNvSpPr>
          <p:nvPr>
            <p:ph idx="1"/>
          </p:nvPr>
        </p:nvSpPr>
        <p:spPr/>
        <p:txBody>
          <a:bodyPr>
            <a:normAutofit/>
          </a:bodyPr>
          <a:lstStyle/>
          <a:p>
            <a:pPr>
              <a:lnSpc>
                <a:spcPct val="90000"/>
              </a:lnSpc>
              <a:spcAft>
                <a:spcPts val="600"/>
              </a:spcAft>
            </a:pPr>
            <a:endParaRPr lang="en-US" sz="900" b="1" dirty="0"/>
          </a:p>
          <a:p>
            <a:r>
              <a:rPr lang="en-US" sz="1600" kern="1200" dirty="0">
                <a:latin typeface="Times New Roman" panose="02020603050405020304" pitchFamily="18" charset="0"/>
                <a:cs typeface="Times New Roman" panose="02020603050405020304" pitchFamily="18" charset="0"/>
              </a:rPr>
              <a:t>Britannica, The Editors of </a:t>
            </a:r>
            <a:r>
              <a:rPr lang="en-US" sz="1600" kern="1200" dirty="0" err="1">
                <a:latin typeface="Times New Roman" panose="02020603050405020304" pitchFamily="18" charset="0"/>
                <a:cs typeface="Times New Roman" panose="02020603050405020304" pitchFamily="18" charset="0"/>
              </a:rPr>
              <a:t>Encyclopaedia</a:t>
            </a:r>
            <a:r>
              <a:rPr lang="en-US" sz="1600" kern="1200" dirty="0">
                <a:latin typeface="Times New Roman" panose="02020603050405020304" pitchFamily="18" charset="0"/>
                <a:cs typeface="Times New Roman" panose="02020603050405020304" pitchFamily="18" charset="0"/>
              </a:rPr>
              <a:t>. "seismograph". Encyclopedia Britannica, 29 Jan. 2020, https://www.britannica.com/science/seismograph. Accessed 28 September 2022.</a:t>
            </a:r>
          </a:p>
          <a:p>
            <a:r>
              <a:rPr lang="en-US" sz="1600" kern="1200" dirty="0">
                <a:latin typeface="Times New Roman" panose="02020603050405020304" pitchFamily="18" charset="0"/>
                <a:cs typeface="Times New Roman" panose="02020603050405020304" pitchFamily="18" charset="0"/>
              </a:rPr>
              <a:t>Raspberry Shake upgrades to 4D in new Kickstarter https://magpi.raspberrypi.com/articles/raspberry-shake-4d</a:t>
            </a:r>
          </a:p>
          <a:p>
            <a:r>
              <a:rPr lang="en-US" sz="1600" kern="1200" dirty="0">
                <a:latin typeface="Times New Roman" panose="02020603050405020304" pitchFamily="18" charset="0"/>
                <a:cs typeface="Times New Roman" panose="02020603050405020304" pitchFamily="18" charset="0"/>
              </a:rPr>
              <a:t>Robert E. Anthony, Adam T. Ringler, David C. Wilson, Emily Wolin; Do Low‐Cost Seismographs Perform Well Enough for Your Network? An Overview of Laboratory Tests and Field Observations of the OSOP Raspberry Shake 4D. Seismological Research Letters 2018;; 90 (1): 219–228. </a:t>
            </a:r>
            <a:r>
              <a:rPr lang="en-US" sz="1600" kern="1200" dirty="0" err="1">
                <a:latin typeface="Times New Roman" panose="02020603050405020304" pitchFamily="18" charset="0"/>
                <a:cs typeface="Times New Roman" panose="02020603050405020304" pitchFamily="18" charset="0"/>
              </a:rPr>
              <a:t>doi</a:t>
            </a:r>
            <a:r>
              <a:rPr lang="en-US" sz="1600" kern="1200" dirty="0">
                <a:latin typeface="Times New Roman" panose="02020603050405020304" pitchFamily="18" charset="0"/>
                <a:cs typeface="Times New Roman" panose="02020603050405020304" pitchFamily="18" charset="0"/>
              </a:rPr>
              <a:t>: https://doi.org/10.1785/0220180251</a:t>
            </a:r>
          </a:p>
          <a:p>
            <a:r>
              <a:rPr lang="en-US" sz="1600" kern="1200" dirty="0">
                <a:latin typeface="Times New Roman" panose="02020603050405020304" pitchFamily="18" charset="0"/>
                <a:cs typeface="Times New Roman" panose="02020603050405020304" pitchFamily="18" charset="0"/>
              </a:rPr>
              <a:t>Moreno Oliva, Victor Ivan &amp; Flores-Diaz, </a:t>
            </a:r>
            <a:r>
              <a:rPr lang="en-US" sz="1600" kern="1200" dirty="0" err="1">
                <a:latin typeface="Times New Roman" panose="02020603050405020304" pitchFamily="18" charset="0"/>
                <a:cs typeface="Times New Roman" panose="02020603050405020304" pitchFamily="18" charset="0"/>
              </a:rPr>
              <a:t>Ociel</a:t>
            </a:r>
            <a:r>
              <a:rPr lang="en-US" sz="1600" kern="1200" dirty="0">
                <a:latin typeface="Times New Roman" panose="02020603050405020304" pitchFamily="18" charset="0"/>
                <a:cs typeface="Times New Roman" panose="02020603050405020304" pitchFamily="18" charset="0"/>
              </a:rPr>
              <a:t> &amp; Román-Hernández, Edwin &amp; Campos-García, Manuel &amp; Campos, E. &amp; </a:t>
            </a:r>
            <a:r>
              <a:rPr lang="en-US" sz="1600" kern="1200" dirty="0" err="1">
                <a:latin typeface="Times New Roman" panose="02020603050405020304" pitchFamily="18" charset="0"/>
                <a:cs typeface="Times New Roman" panose="02020603050405020304" pitchFamily="18" charset="0"/>
              </a:rPr>
              <a:t>Dorrego-Portela</a:t>
            </a:r>
            <a:r>
              <a:rPr lang="en-US" sz="1600" kern="1200" dirty="0">
                <a:latin typeface="Times New Roman" panose="02020603050405020304" pitchFamily="18" charset="0"/>
                <a:cs typeface="Times New Roman" panose="02020603050405020304" pitchFamily="18" charset="0"/>
              </a:rPr>
              <a:t>, José &amp; Hernández- Escobedo, Quetzalcoatl &amp; Franco Piña, Jesus Alejandro &amp; </a:t>
            </a:r>
            <a:r>
              <a:rPr lang="en-US" sz="1600" kern="1200" dirty="0" err="1">
                <a:latin typeface="Times New Roman" panose="02020603050405020304" pitchFamily="18" charset="0"/>
                <a:cs typeface="Times New Roman" panose="02020603050405020304" pitchFamily="18" charset="0"/>
              </a:rPr>
              <a:t>Perea</a:t>
            </a:r>
            <a:r>
              <a:rPr lang="en-US" sz="1600" kern="1200" dirty="0">
                <a:latin typeface="Times New Roman" panose="02020603050405020304" pitchFamily="18" charset="0"/>
                <a:cs typeface="Times New Roman" panose="02020603050405020304" pitchFamily="18" charset="0"/>
              </a:rPr>
              <a:t>, Alberto &amp; Alcayde, Alfredo. (2021). Vibration Measurement Using Laser Triangulation for Applications in Wind Turbine Blades. Symmetry. 13. 1017. 10.3390/sym13061017. </a:t>
            </a:r>
          </a:p>
          <a:p>
            <a:r>
              <a:rPr lang="en-IN" sz="1600" dirty="0">
                <a:latin typeface="Times New Roman" panose="02020603050405020304" pitchFamily="18" charset="0"/>
                <a:cs typeface="Times New Roman" panose="02020603050405020304" pitchFamily="18" charset="0"/>
              </a:rPr>
              <a:t>F.C.L. Almeida, M.J. Brennan, F. Kroll de Lima, M.K. Iwanaga, O. </a:t>
            </a:r>
            <a:r>
              <a:rPr lang="en-IN" sz="1600" dirty="0" err="1">
                <a:latin typeface="Times New Roman" panose="02020603050405020304" pitchFamily="18" charset="0"/>
                <a:cs typeface="Times New Roman" panose="02020603050405020304" pitchFamily="18" charset="0"/>
              </a:rPr>
              <a:t>Scussel</a:t>
            </a:r>
            <a:r>
              <a:rPr lang="en-IN" sz="1600" dirty="0">
                <a:latin typeface="Times New Roman" panose="02020603050405020304" pitchFamily="18" charset="0"/>
                <a:cs typeface="Times New Roman" panose="02020603050405020304" pitchFamily="18" charset="0"/>
              </a:rPr>
              <a:t>, Using a geophone as an actuator to estimate the velocity of leak noise propagation in buried water pipes, Applied Acoustics, Volume 184, 2021, 108251, ISSN 0003-682X, https://doi.org/10.1016/j.apacoust.2021.108251.</a:t>
            </a:r>
          </a:p>
          <a:p>
            <a:endParaRPr lang="en-US" sz="2800" kern="1200" dirty="0">
              <a:solidFill>
                <a:schemeClr val="tx1">
                  <a:tint val="75000"/>
                </a:schemeClr>
              </a:solidFill>
              <a:latin typeface="+mn-lt"/>
              <a:ea typeface="+mn-ea"/>
              <a:cs typeface="+mn-cs"/>
            </a:endParaRPr>
          </a:p>
          <a:p>
            <a:endParaRPr lang="en-IN" dirty="0"/>
          </a:p>
        </p:txBody>
      </p:sp>
    </p:spTree>
    <p:extLst>
      <p:ext uri="{BB962C8B-B14F-4D97-AF65-F5344CB8AC3E}">
        <p14:creationId xmlns:p14="http://schemas.microsoft.com/office/powerpoint/2010/main" val="42908272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F5FADE-71AF-885E-8B3B-7D7193D9BDD8}"/>
              </a:ext>
            </a:extLst>
          </p:cNvPr>
          <p:cNvSpPr/>
          <p:nvPr/>
        </p:nvSpPr>
        <p:spPr>
          <a:xfrm>
            <a:off x="4561190" y="2967335"/>
            <a:ext cx="3069623"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Thank You</a:t>
            </a:r>
          </a:p>
        </p:txBody>
      </p:sp>
    </p:spTree>
    <p:extLst>
      <p:ext uri="{BB962C8B-B14F-4D97-AF65-F5344CB8AC3E}">
        <p14:creationId xmlns:p14="http://schemas.microsoft.com/office/powerpoint/2010/main" val="4135310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37884AD-0DB2-7517-0A1F-06534E898D20}"/>
              </a:ext>
            </a:extLst>
          </p:cNvPr>
          <p:cNvSpPr>
            <a:spLocks noGrp="1"/>
          </p:cNvSpPr>
          <p:nvPr>
            <p:ph type="title"/>
          </p:nvPr>
        </p:nvSpPr>
        <p:spPr>
          <a:xfrm>
            <a:off x="643467" y="321734"/>
            <a:ext cx="10905066" cy="1135737"/>
          </a:xfrm>
        </p:spPr>
        <p:txBody>
          <a:bodyPr>
            <a:normAutofit/>
          </a:bodyPr>
          <a:lstStyle/>
          <a:p>
            <a:r>
              <a:rPr lang="en-US" sz="3600" dirty="0">
                <a:latin typeface="Times New Roman" panose="02020603050405020304" pitchFamily="18" charset="0"/>
                <a:cs typeface="Times New Roman" panose="02020603050405020304" pitchFamily="18" charset="0"/>
              </a:rPr>
              <a:t>Content</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B6A1704-4312-5D11-9382-E830A88EF7DE}"/>
              </a:ext>
            </a:extLst>
          </p:cNvPr>
          <p:cNvSpPr>
            <a:spLocks noGrp="1"/>
          </p:cNvSpPr>
          <p:nvPr>
            <p:ph idx="1"/>
          </p:nvPr>
        </p:nvSpPr>
        <p:spPr>
          <a:xfrm>
            <a:off x="643467" y="1782981"/>
            <a:ext cx="10905066" cy="4393982"/>
          </a:xfrm>
        </p:spPr>
        <p:txBody>
          <a:bodyPr>
            <a:normAutofit/>
          </a:bodyPr>
          <a:lstStyle/>
          <a:p>
            <a:endParaRPr lang="en-IN"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What is a Seismometer?</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Introduction</a:t>
            </a:r>
          </a:p>
          <a:p>
            <a:r>
              <a:rPr lang="en-IN" sz="2000" dirty="0">
                <a:latin typeface="Times New Roman" panose="02020603050405020304" pitchFamily="18" charset="0"/>
                <a:cs typeface="Times New Roman" panose="02020603050405020304" pitchFamily="18" charset="0"/>
              </a:rPr>
              <a:t>Geophones used in existing seismometers</a:t>
            </a:r>
            <a:r>
              <a:rPr lang="en-US" sz="2000" dirty="0">
                <a:latin typeface="Times New Roman" panose="02020603050405020304" pitchFamily="18" charset="0"/>
                <a:cs typeface="Times New Roman" panose="02020603050405020304" pitchFamily="18" charset="0"/>
              </a:rPr>
              <a:t>Goals of your project work</a:t>
            </a:r>
          </a:p>
          <a:p>
            <a:r>
              <a:rPr lang="en-US" sz="2000" dirty="0">
                <a:latin typeface="Times New Roman" panose="02020603050405020304" pitchFamily="18" charset="0"/>
                <a:cs typeface="Times New Roman" panose="02020603050405020304" pitchFamily="18" charset="0"/>
              </a:rPr>
              <a:t>Problem in the existing systems</a:t>
            </a:r>
          </a:p>
          <a:p>
            <a:r>
              <a:rPr lang="en-US" sz="2000" dirty="0">
                <a:latin typeface="Times New Roman" panose="02020603050405020304" pitchFamily="18" charset="0"/>
                <a:cs typeface="Times New Roman" panose="02020603050405020304" pitchFamily="18" charset="0"/>
              </a:rPr>
              <a:t>Goals of your project work:</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Compact Optical seismometer setup </a:t>
            </a:r>
          </a:p>
          <a:p>
            <a:r>
              <a:rPr lang="en-US" sz="2000" dirty="0">
                <a:latin typeface="Times New Roman" panose="02020603050405020304" pitchFamily="18" charset="0"/>
                <a:cs typeface="Times New Roman" panose="02020603050405020304" pitchFamily="18" charset="0"/>
              </a:rPr>
              <a:t>Work completed to date and future execution plans</a:t>
            </a:r>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
        <p:nvSpPr>
          <p:cNvPr id="23" name="Rectangle 22">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Rectangle 2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789369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FD893-CC70-C331-D101-138B9367B443}"/>
              </a:ext>
            </a:extLst>
          </p:cNvPr>
          <p:cNvSpPr>
            <a:spLocks noGrp="1"/>
          </p:cNvSpPr>
          <p:nvPr>
            <p:ph type="title"/>
          </p:nvPr>
        </p:nvSpPr>
        <p:spPr>
          <a:xfrm>
            <a:off x="643467" y="321734"/>
            <a:ext cx="10905066" cy="1135737"/>
          </a:xfrm>
        </p:spPr>
        <p:txBody>
          <a:bodyPr>
            <a:normAutofit/>
          </a:bodyPr>
          <a:lstStyle/>
          <a:p>
            <a:r>
              <a:rPr lang="en-US" sz="3600" dirty="0">
                <a:latin typeface="Times New Roman" panose="02020603050405020304" pitchFamily="18" charset="0"/>
                <a:cs typeface="Times New Roman" panose="02020603050405020304" pitchFamily="18" charset="0"/>
              </a:rPr>
              <a:t>What is a Seismometer?</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19954A9-372D-56BC-6EAE-32C4A6EC8EED}"/>
              </a:ext>
            </a:extLst>
          </p:cNvPr>
          <p:cNvSpPr>
            <a:spLocks noGrp="1"/>
          </p:cNvSpPr>
          <p:nvPr>
            <p:ph idx="1"/>
          </p:nvPr>
        </p:nvSpPr>
        <p:spPr>
          <a:xfrm>
            <a:off x="643469" y="1782981"/>
            <a:ext cx="4008384" cy="4393982"/>
          </a:xfrm>
        </p:spPr>
        <p:txBody>
          <a:bodyPr>
            <a:normAutofit/>
          </a:bodyPr>
          <a:lstStyle/>
          <a:p>
            <a:r>
              <a:rPr lang="en-US" sz="1700" dirty="0">
                <a:latin typeface="Times New Roman" panose="02020603050405020304" pitchFamily="18" charset="0"/>
                <a:cs typeface="Times New Roman" panose="02020603050405020304" pitchFamily="18" charset="0"/>
              </a:rPr>
              <a:t>Seismometer, instrument that makes a record of seismic waves caused by an earthquake, explosion, or other earth-shaking phenomenon.</a:t>
            </a:r>
          </a:p>
          <a:p>
            <a:pPr marL="0" indent="0">
              <a:buNone/>
            </a:pPr>
            <a:endParaRPr lang="en-US" sz="1700" dirty="0">
              <a:latin typeface="Times New Roman" panose="02020603050405020304" pitchFamily="18" charset="0"/>
              <a:cs typeface="Times New Roman" panose="02020603050405020304" pitchFamily="18" charset="0"/>
            </a:endParaRPr>
          </a:p>
          <a:p>
            <a:r>
              <a:rPr lang="en-US" sz="1700" dirty="0">
                <a:latin typeface="Times New Roman" panose="02020603050405020304" pitchFamily="18" charset="0"/>
                <a:cs typeface="Times New Roman" panose="02020603050405020304" pitchFamily="18" charset="0"/>
              </a:rPr>
              <a:t>The first true seismograph, according to </a:t>
            </a:r>
            <a:r>
              <a:rPr lang="en-US" sz="1700" dirty="0" err="1">
                <a:latin typeface="Times New Roman" panose="02020603050405020304" pitchFamily="18" charset="0"/>
                <a:cs typeface="Times New Roman" panose="02020603050405020304" pitchFamily="18" charset="0"/>
              </a:rPr>
              <a:t>italian</a:t>
            </a:r>
            <a:r>
              <a:rPr lang="en-US" sz="1700" dirty="0">
                <a:latin typeface="Times New Roman" panose="02020603050405020304" pitchFamily="18" charset="0"/>
                <a:cs typeface="Times New Roman" panose="02020603050405020304" pitchFamily="18" charset="0"/>
              </a:rPr>
              <a:t> seismologists, was created in 1875 by </a:t>
            </a:r>
            <a:r>
              <a:rPr lang="en-US" sz="1700" dirty="0" err="1">
                <a:latin typeface="Times New Roman" panose="02020603050405020304" pitchFamily="18" charset="0"/>
                <a:cs typeface="Times New Roman" panose="02020603050405020304" pitchFamily="18" charset="0"/>
              </a:rPr>
              <a:t>italian</a:t>
            </a:r>
            <a:r>
              <a:rPr lang="en-US" sz="1700" dirty="0">
                <a:latin typeface="Times New Roman" panose="02020603050405020304" pitchFamily="18" charset="0"/>
                <a:cs typeface="Times New Roman" panose="02020603050405020304" pitchFamily="18" charset="0"/>
              </a:rPr>
              <a:t> physicist </a:t>
            </a:r>
            <a:r>
              <a:rPr lang="en-US" sz="1700" dirty="0" err="1">
                <a:latin typeface="Times New Roman" panose="02020603050405020304" pitchFamily="18" charset="0"/>
                <a:cs typeface="Times New Roman" panose="02020603050405020304" pitchFamily="18" charset="0"/>
              </a:rPr>
              <a:t>filippo</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cecchi</a:t>
            </a:r>
            <a:r>
              <a:rPr lang="en-US" sz="1700" dirty="0">
                <a:latin typeface="Times New Roman" panose="02020603050405020304" pitchFamily="18" charset="0"/>
                <a:cs typeface="Times New Roman" panose="02020603050405020304" pitchFamily="18" charset="0"/>
              </a:rPr>
              <a:t>.</a:t>
            </a:r>
            <a:endParaRPr lang="en-IN" sz="1700" dirty="0">
              <a:latin typeface="Times New Roman" panose="02020603050405020304" pitchFamily="18" charset="0"/>
              <a:cs typeface="Times New Roman" panose="02020603050405020304" pitchFamily="18" charset="0"/>
            </a:endParaRPr>
          </a:p>
          <a:p>
            <a:endParaRPr lang="en-US" sz="1700" dirty="0">
              <a:latin typeface="Times New Roman" panose="02020603050405020304" pitchFamily="18" charset="0"/>
              <a:cs typeface="Times New Roman" panose="02020603050405020304" pitchFamily="18" charset="0"/>
            </a:endParaRPr>
          </a:p>
          <a:p>
            <a:endParaRPr lang="en-IN" sz="1700" dirty="0">
              <a:latin typeface="Times New Roman" panose="02020603050405020304" pitchFamily="18" charset="0"/>
              <a:cs typeface="Times New Roman" panose="02020603050405020304" pitchFamily="18" charset="0"/>
            </a:endParaRPr>
          </a:p>
        </p:txBody>
      </p:sp>
      <p:grpSp>
        <p:nvGrpSpPr>
          <p:cNvPr id="7"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descr="Diagram&#10;&#10;Description automatically generated">
            <a:extLst>
              <a:ext uri="{FF2B5EF4-FFF2-40B4-BE49-F238E27FC236}">
                <a16:creationId xmlns:a16="http://schemas.microsoft.com/office/drawing/2014/main" id="{C66547E3-ACD4-1689-960D-5464D24FDB6C}"/>
              </a:ext>
            </a:extLst>
          </p:cNvPr>
          <p:cNvPicPr>
            <a:picLocks noChangeAspect="1"/>
          </p:cNvPicPr>
          <p:nvPr/>
        </p:nvPicPr>
        <p:blipFill>
          <a:blip r:embed="rId2"/>
          <a:stretch>
            <a:fillRect/>
          </a:stretch>
        </p:blipFill>
        <p:spPr>
          <a:xfrm>
            <a:off x="5372101" y="1321553"/>
            <a:ext cx="6253212" cy="4033321"/>
          </a:xfrm>
          <a:prstGeom prst="rect">
            <a:avLst/>
          </a:prstGeom>
        </p:spPr>
      </p:pic>
      <p:grpSp>
        <p:nvGrpSpPr>
          <p:cNvPr id="8"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9"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Footer Placeholder 4">
            <a:extLst>
              <a:ext uri="{FF2B5EF4-FFF2-40B4-BE49-F238E27FC236}">
                <a16:creationId xmlns:a16="http://schemas.microsoft.com/office/drawing/2014/main" id="{B1CB7AA0-6DA1-EC3C-9B5D-04B96E0AB8F4}"/>
              </a:ext>
            </a:extLst>
          </p:cNvPr>
          <p:cNvSpPr>
            <a:spLocks noGrp="1"/>
          </p:cNvSpPr>
          <p:nvPr>
            <p:ph type="ftr" sz="quarter" idx="11"/>
          </p:nvPr>
        </p:nvSpPr>
        <p:spPr>
          <a:xfrm>
            <a:off x="5372101" y="6032117"/>
            <a:ext cx="6176430" cy="686711"/>
          </a:xfrm>
        </p:spPr>
        <p:txBody>
          <a:bodyPr>
            <a:noAutofit/>
          </a:bodyPr>
          <a:lstStyle/>
          <a:p>
            <a:pPr>
              <a:lnSpc>
                <a:spcPct val="90000"/>
              </a:lnSpc>
              <a:spcAft>
                <a:spcPts val="600"/>
              </a:spcAft>
            </a:pPr>
            <a:r>
              <a:rPr lang="en-US" b="1" dirty="0"/>
              <a:t>Figure 1</a:t>
            </a:r>
          </a:p>
          <a:p>
            <a:pPr>
              <a:lnSpc>
                <a:spcPct val="90000"/>
              </a:lnSpc>
              <a:spcAft>
                <a:spcPts val="600"/>
              </a:spcAft>
            </a:pPr>
            <a:endParaRPr lang="en-US" b="1" dirty="0"/>
          </a:p>
          <a:p>
            <a:pPr>
              <a:lnSpc>
                <a:spcPct val="90000"/>
              </a:lnSpc>
              <a:spcAft>
                <a:spcPts val="600"/>
              </a:spcAft>
            </a:pPr>
            <a:r>
              <a:rPr lang="en-US" dirty="0"/>
              <a:t>Britannica, The Editors of </a:t>
            </a:r>
            <a:r>
              <a:rPr lang="en-US" dirty="0" err="1"/>
              <a:t>Encyclopaedia</a:t>
            </a:r>
            <a:r>
              <a:rPr lang="en-US" dirty="0"/>
              <a:t>. "seismograph". Encyclopedia Britannica, 29 Jan. 2020, https://www.britannica.com/science/seismograph. Accessed 28 September 2022.</a:t>
            </a:r>
            <a:endParaRPr lang="en-IN" dirty="0"/>
          </a:p>
        </p:txBody>
      </p:sp>
    </p:spTree>
    <p:extLst>
      <p:ext uri="{BB962C8B-B14F-4D97-AF65-F5344CB8AC3E}">
        <p14:creationId xmlns:p14="http://schemas.microsoft.com/office/powerpoint/2010/main" val="83716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FD893-CC70-C331-D101-138B9367B443}"/>
              </a:ext>
            </a:extLst>
          </p:cNvPr>
          <p:cNvSpPr>
            <a:spLocks noGrp="1"/>
          </p:cNvSpPr>
          <p:nvPr>
            <p:ph type="title"/>
          </p:nvPr>
        </p:nvSpPr>
        <p:spPr>
          <a:xfrm>
            <a:off x="643467" y="321734"/>
            <a:ext cx="10905066" cy="1135737"/>
          </a:xfrm>
        </p:spPr>
        <p:txBody>
          <a:bodyPr>
            <a:normAutofit/>
          </a:bodyPr>
          <a:lstStyle/>
          <a:p>
            <a:r>
              <a:rPr lang="en-US" sz="3600" dirty="0">
                <a:latin typeface="Times New Roman" panose="02020603050405020304" pitchFamily="18" charset="0"/>
                <a:cs typeface="Times New Roman" panose="02020603050405020304" pitchFamily="18" charset="0"/>
              </a:rPr>
              <a:t>Introduction</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19954A9-372D-56BC-6EAE-32C4A6EC8EED}"/>
              </a:ext>
            </a:extLst>
          </p:cNvPr>
          <p:cNvSpPr>
            <a:spLocks noGrp="1"/>
          </p:cNvSpPr>
          <p:nvPr>
            <p:ph idx="1"/>
          </p:nvPr>
        </p:nvSpPr>
        <p:spPr>
          <a:xfrm>
            <a:off x="643468" y="1782981"/>
            <a:ext cx="5957357" cy="4393982"/>
          </a:xfrm>
        </p:spPr>
        <p:txBody>
          <a:bodyPr>
            <a:normAutofit/>
          </a:bodyPr>
          <a:lstStyle/>
          <a:p>
            <a:pPr marL="0" indent="0">
              <a:buNone/>
            </a:pPr>
            <a:r>
              <a:rPr lang="en-US" sz="1700" dirty="0">
                <a:latin typeface="Times New Roman" panose="02020603050405020304" pitchFamily="18" charset="0"/>
                <a:cs typeface="Times New Roman" panose="02020603050405020304" pitchFamily="18" charset="0"/>
              </a:rPr>
              <a:t>Seismologists have recently begun using low‐cost nodal sensors in dense deployments to sample the seismic wavefield at unprecedented spatial resolution. Earthquake early warning systems and other monitoring networks would also benefit from network densification ; however, current nodal sensors lack power systems or the real‐time data transmission required for these applications.</a:t>
            </a:r>
          </a:p>
          <a:p>
            <a:pPr marL="0" indent="0">
              <a:buNone/>
            </a:pPr>
            <a:r>
              <a:rPr lang="en-US" sz="1700" dirty="0">
                <a:latin typeface="Times New Roman" panose="02020603050405020304" pitchFamily="18" charset="0"/>
                <a:cs typeface="Times New Roman" panose="02020603050405020304" pitchFamily="18" charset="0"/>
              </a:rPr>
              <a:t> A candidate sensor for these networks may instead be a low‐cost, all‐in‐one package such as the OSOP Raspberry Shake 4D (RS‐4D). </a:t>
            </a:r>
          </a:p>
          <a:p>
            <a:pPr marL="0" indent="0">
              <a:buNone/>
            </a:pPr>
            <a:r>
              <a:rPr lang="en-US" sz="1700" dirty="0">
                <a:latin typeface="Times New Roman" panose="02020603050405020304" pitchFamily="18" charset="0"/>
                <a:cs typeface="Times New Roman" panose="02020603050405020304" pitchFamily="18" charset="0"/>
              </a:rPr>
              <a:t>The RS‐4D includes a vertical‐component geophone, three‐component accelerometer, digitizer, and near‐real‐time </a:t>
            </a:r>
            <a:r>
              <a:rPr lang="en-US" sz="1700" dirty="0" err="1">
                <a:latin typeface="Times New Roman" panose="02020603050405020304" pitchFamily="18" charset="0"/>
                <a:cs typeface="Times New Roman" panose="02020603050405020304" pitchFamily="18" charset="0"/>
              </a:rPr>
              <a:t>miniSEED</a:t>
            </a:r>
            <a:r>
              <a:rPr lang="en-US" sz="1700" dirty="0">
                <a:latin typeface="Times New Roman" panose="02020603050405020304" pitchFamily="18" charset="0"/>
                <a:cs typeface="Times New Roman" panose="02020603050405020304" pitchFamily="18" charset="0"/>
              </a:rPr>
              <a:t> data transmission and costs only a few hundred dollars per unit.</a:t>
            </a:r>
            <a:endParaRPr lang="en-IN" sz="1700" dirty="0">
              <a:latin typeface="Times New Roman" panose="02020603050405020304" pitchFamily="18" charset="0"/>
              <a:cs typeface="Times New Roman" panose="02020603050405020304" pitchFamily="18" charset="0"/>
            </a:endParaRPr>
          </a:p>
        </p:txBody>
      </p:sp>
      <p:grpSp>
        <p:nvGrpSpPr>
          <p:cNvPr id="38" name="Group 37">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39" name="Isosceles Triangle 38">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Picture 10" descr="A picture containing indoor&#10;&#10;Description automatically generated">
            <a:extLst>
              <a:ext uri="{FF2B5EF4-FFF2-40B4-BE49-F238E27FC236}">
                <a16:creationId xmlns:a16="http://schemas.microsoft.com/office/drawing/2014/main" id="{CCC596FD-82EE-7FD1-1B97-93E38E82CE61}"/>
              </a:ext>
            </a:extLst>
          </p:cNvPr>
          <p:cNvPicPr>
            <a:picLocks noChangeAspect="1"/>
          </p:cNvPicPr>
          <p:nvPr/>
        </p:nvPicPr>
        <p:blipFill rotWithShape="1">
          <a:blip r:embed="rId2">
            <a:extLst>
              <a:ext uri="{28A0092B-C50C-407E-A947-70E740481C1C}">
                <a14:useLocalDpi xmlns:a14="http://schemas.microsoft.com/office/drawing/2010/main" val="0"/>
              </a:ext>
            </a:extLst>
          </a:blip>
          <a:srcRect l="-1216" r="436"/>
          <a:stretch/>
        </p:blipFill>
        <p:spPr>
          <a:xfrm>
            <a:off x="7295619" y="1110250"/>
            <a:ext cx="4114800" cy="4126204"/>
          </a:xfrm>
          <a:prstGeom prst="rect">
            <a:avLst/>
          </a:prstGeom>
        </p:spPr>
      </p:pic>
      <p:grpSp>
        <p:nvGrpSpPr>
          <p:cNvPr id="42" name="Group 41">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43" name="Rectangle 42">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Isosceles Triangle 43">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Footer Placeholder 4">
            <a:extLst>
              <a:ext uri="{FF2B5EF4-FFF2-40B4-BE49-F238E27FC236}">
                <a16:creationId xmlns:a16="http://schemas.microsoft.com/office/drawing/2014/main" id="{B1CB7AA0-6DA1-EC3C-9B5D-04B96E0AB8F4}"/>
              </a:ext>
            </a:extLst>
          </p:cNvPr>
          <p:cNvSpPr>
            <a:spLocks noGrp="1"/>
          </p:cNvSpPr>
          <p:nvPr>
            <p:ph type="ftr" sz="quarter" idx="11"/>
          </p:nvPr>
        </p:nvSpPr>
        <p:spPr>
          <a:xfrm>
            <a:off x="7295619" y="5373839"/>
            <a:ext cx="4114800" cy="1093635"/>
          </a:xfrm>
        </p:spPr>
        <p:txBody>
          <a:bodyPr>
            <a:noAutofit/>
          </a:bodyPr>
          <a:lstStyle/>
          <a:p>
            <a:pPr>
              <a:lnSpc>
                <a:spcPct val="90000"/>
              </a:lnSpc>
              <a:spcAft>
                <a:spcPts val="600"/>
              </a:spcAft>
            </a:pPr>
            <a:r>
              <a:rPr lang="en-US" b="1" dirty="0"/>
              <a:t>Figure 2</a:t>
            </a:r>
          </a:p>
          <a:p>
            <a:pPr>
              <a:lnSpc>
                <a:spcPct val="90000"/>
              </a:lnSpc>
              <a:spcAft>
                <a:spcPts val="600"/>
              </a:spcAft>
            </a:pPr>
            <a:endParaRPr lang="en-US" b="1" dirty="0"/>
          </a:p>
          <a:p>
            <a:pPr>
              <a:lnSpc>
                <a:spcPct val="90000"/>
              </a:lnSpc>
              <a:spcAft>
                <a:spcPts val="600"/>
              </a:spcAft>
            </a:pPr>
            <a:r>
              <a:rPr lang="en-US" dirty="0"/>
              <a:t>Raspberry Shake upgrades to 4D in new Kickstarter https://magpi.raspberrypi.com/articles/raspberry-shake-4d</a:t>
            </a:r>
            <a:endParaRPr lang="en-IN" dirty="0"/>
          </a:p>
        </p:txBody>
      </p:sp>
    </p:spTree>
    <p:extLst>
      <p:ext uri="{BB962C8B-B14F-4D97-AF65-F5344CB8AC3E}">
        <p14:creationId xmlns:p14="http://schemas.microsoft.com/office/powerpoint/2010/main" val="2345340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4BDFB74-9281-7858-FFE7-418D1497B626}"/>
              </a:ext>
            </a:extLst>
          </p:cNvPr>
          <p:cNvSpPr>
            <a:spLocks noGrp="1"/>
          </p:cNvSpPr>
          <p:nvPr>
            <p:ph type="title"/>
          </p:nvPr>
        </p:nvSpPr>
        <p:spPr>
          <a:xfrm>
            <a:off x="643467" y="321734"/>
            <a:ext cx="10905066" cy="1135737"/>
          </a:xfrm>
        </p:spPr>
        <p:txBody>
          <a:bodyPr>
            <a:normAutofit/>
          </a:bodyPr>
          <a:lstStyle/>
          <a:p>
            <a:r>
              <a:rPr lang="en-IN" sz="3600" dirty="0">
                <a:latin typeface="Times New Roman" panose="02020603050405020304" pitchFamily="18" charset="0"/>
                <a:cs typeface="Times New Roman" panose="02020603050405020304" pitchFamily="18" charset="0"/>
              </a:rPr>
              <a:t>Geophones used in existing seismometers</a:t>
            </a:r>
          </a:p>
        </p:txBody>
      </p:sp>
      <p:sp>
        <p:nvSpPr>
          <p:cNvPr id="9" name="Content Placeholder 8">
            <a:extLst>
              <a:ext uri="{FF2B5EF4-FFF2-40B4-BE49-F238E27FC236}">
                <a16:creationId xmlns:a16="http://schemas.microsoft.com/office/drawing/2014/main" id="{36579296-4A46-C69D-ABC1-3B63BCC975AB}"/>
              </a:ext>
            </a:extLst>
          </p:cNvPr>
          <p:cNvSpPr>
            <a:spLocks noGrp="1"/>
          </p:cNvSpPr>
          <p:nvPr>
            <p:ph idx="1"/>
          </p:nvPr>
        </p:nvSpPr>
        <p:spPr>
          <a:xfrm>
            <a:off x="391858" y="1877968"/>
            <a:ext cx="5267325" cy="4365670"/>
          </a:xfrm>
        </p:spPr>
        <p:txBody>
          <a:bodyPr>
            <a:noAutofit/>
          </a:bodyPr>
          <a:lstStyle/>
          <a:p>
            <a:r>
              <a:rPr lang="en-US" sz="1700" dirty="0">
                <a:latin typeface="Times New Roman" panose="02020603050405020304" pitchFamily="18" charset="0"/>
                <a:cs typeface="Times New Roman" panose="02020603050405020304" pitchFamily="18" charset="0"/>
              </a:rPr>
              <a:t>Geophones are devices that generate electric signals proportional to the vibrations.</a:t>
            </a:r>
          </a:p>
          <a:p>
            <a:r>
              <a:rPr lang="en-US" sz="1700" dirty="0">
                <a:latin typeface="Times New Roman" panose="02020603050405020304" pitchFamily="18" charset="0"/>
                <a:cs typeface="Times New Roman" panose="02020603050405020304" pitchFamily="18" charset="0"/>
              </a:rPr>
              <a:t>The case is rigidly attached to the earth . The mass mounted on a spring, however, tends to remain motionless. </a:t>
            </a:r>
          </a:p>
          <a:p>
            <a:pPr marL="0" indent="0">
              <a:buNone/>
            </a:pPr>
            <a:endParaRPr lang="en-US" sz="1700" dirty="0">
              <a:latin typeface="Times New Roman" panose="02020603050405020304" pitchFamily="18" charset="0"/>
              <a:cs typeface="Times New Roman" panose="02020603050405020304" pitchFamily="18" charset="0"/>
            </a:endParaRPr>
          </a:p>
          <a:p>
            <a:r>
              <a:rPr lang="en-US" sz="1700" dirty="0">
                <a:latin typeface="Times New Roman" panose="02020603050405020304" pitchFamily="18" charset="0"/>
                <a:cs typeface="Times New Roman" panose="02020603050405020304" pitchFamily="18" charset="0"/>
              </a:rPr>
              <a:t>A geophone is designed to be sensitive only to the component of velocity parallel to the axis of its case. </a:t>
            </a:r>
          </a:p>
          <a:p>
            <a:r>
              <a:rPr lang="en-US" sz="1700" dirty="0">
                <a:latin typeface="Times New Roman" panose="02020603050405020304" pitchFamily="18" charset="0"/>
                <a:cs typeface="Times New Roman" panose="02020603050405020304" pitchFamily="18" charset="0"/>
              </a:rPr>
              <a:t>Three geophones are therefore required to measure all three components of particle velocity (for example, the vertical and two horizontal components).</a:t>
            </a:r>
          </a:p>
        </p:txBody>
      </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0" name="Group 19">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1" name="Isosceles Triangle 20">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Diagram&#10;&#10;Description automatically generated">
            <a:extLst>
              <a:ext uri="{FF2B5EF4-FFF2-40B4-BE49-F238E27FC236}">
                <a16:creationId xmlns:a16="http://schemas.microsoft.com/office/drawing/2014/main" id="{484D246B-61F2-3A70-3754-12018EB0DABF}"/>
              </a:ext>
            </a:extLst>
          </p:cNvPr>
          <p:cNvPicPr>
            <a:picLocks noChangeAspect="1"/>
          </p:cNvPicPr>
          <p:nvPr/>
        </p:nvPicPr>
        <p:blipFill>
          <a:blip r:embed="rId2"/>
          <a:stretch>
            <a:fillRect/>
          </a:stretch>
        </p:blipFill>
        <p:spPr>
          <a:xfrm>
            <a:off x="5723692" y="1312950"/>
            <a:ext cx="3047033" cy="4145623"/>
          </a:xfrm>
          <a:prstGeom prst="rect">
            <a:avLst/>
          </a:prstGeom>
        </p:spPr>
      </p:pic>
      <p:pic>
        <p:nvPicPr>
          <p:cNvPr id="4" name="Content Placeholder 3">
            <a:extLst>
              <a:ext uri="{FF2B5EF4-FFF2-40B4-BE49-F238E27FC236}">
                <a16:creationId xmlns:a16="http://schemas.microsoft.com/office/drawing/2014/main" id="{13517D3F-23F2-DB49-2EDC-C017AC98D766}"/>
              </a:ext>
            </a:extLst>
          </p:cNvPr>
          <p:cNvPicPr>
            <a:picLocks noChangeAspect="1"/>
          </p:cNvPicPr>
          <p:nvPr/>
        </p:nvPicPr>
        <p:blipFill>
          <a:blip r:embed="rId3"/>
          <a:stretch>
            <a:fillRect/>
          </a:stretch>
        </p:blipFill>
        <p:spPr>
          <a:xfrm>
            <a:off x="8926183" y="1359972"/>
            <a:ext cx="2990483" cy="4365669"/>
          </a:xfrm>
          <a:prstGeom prst="rect">
            <a:avLst/>
          </a:prstGeom>
        </p:spPr>
      </p:pic>
      <p:sp>
        <p:nvSpPr>
          <p:cNvPr id="6" name="Footer Placeholder 5">
            <a:extLst>
              <a:ext uri="{FF2B5EF4-FFF2-40B4-BE49-F238E27FC236}">
                <a16:creationId xmlns:a16="http://schemas.microsoft.com/office/drawing/2014/main" id="{37DB96A5-ECA1-5EAF-D943-4CF0A968E9B5}"/>
              </a:ext>
            </a:extLst>
          </p:cNvPr>
          <p:cNvSpPr>
            <a:spLocks noGrp="1"/>
          </p:cNvSpPr>
          <p:nvPr>
            <p:ph type="ftr" sz="quarter" idx="11"/>
          </p:nvPr>
        </p:nvSpPr>
        <p:spPr>
          <a:xfrm>
            <a:off x="5611588" y="6084664"/>
            <a:ext cx="6094056" cy="365125"/>
          </a:xfrm>
        </p:spPr>
        <p:txBody>
          <a:bodyPr/>
          <a:lstStyle/>
          <a:p>
            <a:r>
              <a:rPr lang="en-IN" b="1" dirty="0"/>
              <a:t>Figure 3</a:t>
            </a:r>
          </a:p>
          <a:p>
            <a:endParaRPr lang="en-IN" dirty="0"/>
          </a:p>
          <a:p>
            <a:r>
              <a:rPr lang="en-IN" dirty="0"/>
              <a:t>F.C.L. Almeida, M.J. Brennan, F. Kroll de Lima, M.K. Iwanaga, O. </a:t>
            </a:r>
            <a:r>
              <a:rPr lang="en-IN" dirty="0" err="1"/>
              <a:t>Scussel</a:t>
            </a:r>
            <a:r>
              <a:rPr lang="en-IN" dirty="0"/>
              <a:t>,</a:t>
            </a:r>
          </a:p>
          <a:p>
            <a:r>
              <a:rPr lang="en-IN" dirty="0"/>
              <a:t>Using a geophone as an actuator to estimate the velocity of leak noise propagation in buried water pipes, Applied Acoustics, Volume 184, 2021, 108251, ISSN 0003-682X, https://doi.org/10.1016/j.apacoust.2021.108251.</a:t>
            </a:r>
          </a:p>
        </p:txBody>
      </p:sp>
    </p:spTree>
    <p:extLst>
      <p:ext uri="{BB962C8B-B14F-4D97-AF65-F5344CB8AC3E}">
        <p14:creationId xmlns:p14="http://schemas.microsoft.com/office/powerpoint/2010/main" val="21715356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96723F0-5768-2418-B649-31186329EA65}"/>
              </a:ext>
            </a:extLst>
          </p:cNvPr>
          <p:cNvSpPr>
            <a:spLocks noGrp="1"/>
          </p:cNvSpPr>
          <p:nvPr>
            <p:ph type="title"/>
          </p:nvPr>
        </p:nvSpPr>
        <p:spPr>
          <a:xfrm>
            <a:off x="643467" y="321734"/>
            <a:ext cx="10905066" cy="1135737"/>
          </a:xfrm>
        </p:spPr>
        <p:txBody>
          <a:bodyPr>
            <a:normAutofit/>
          </a:bodyPr>
          <a:lstStyle/>
          <a:p>
            <a:r>
              <a:rPr lang="en-US" sz="3600"/>
              <a:t>Problems associated with the existing systems</a:t>
            </a:r>
            <a:endParaRPr lang="en-IN" sz="360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B6839240-4461-87D6-851E-8EA85BB503EF}"/>
                  </a:ext>
                </a:extLst>
              </p:cNvPr>
              <p:cNvSpPr>
                <a:spLocks noGrp="1"/>
              </p:cNvSpPr>
              <p:nvPr>
                <p:ph idx="1"/>
              </p:nvPr>
            </p:nvSpPr>
            <p:spPr>
              <a:xfrm>
                <a:off x="643467" y="1782981"/>
                <a:ext cx="10905066" cy="4393982"/>
              </a:xfrm>
            </p:spPr>
            <p:txBody>
              <a:bodyPr>
                <a:normAutofit/>
              </a:bodyPr>
              <a:lstStyle/>
              <a:p>
                <a:r>
                  <a:rPr lang="en-US" sz="2000" dirty="0"/>
                  <a:t>Low accuracy and precision because of multiple moving parts.</a:t>
                </a:r>
              </a:p>
              <a:p>
                <a:r>
                  <a:rPr lang="en-US" sz="2000" dirty="0"/>
                  <a:t>Sensitivity of these systems without forced feed-back is about </a:t>
                </a:r>
                <a14:m>
                  <m:oMath xmlns:m="http://schemas.openxmlformats.org/officeDocument/2006/math">
                    <m:sSup>
                      <m:sSupPr>
                        <m:ctrlPr>
                          <a:rPr lang="en-US" sz="2000" i="1">
                            <a:latin typeface="Cambria Math" panose="02040503050406030204" pitchFamily="18" charset="0"/>
                          </a:rPr>
                        </m:ctrlPr>
                      </m:sSupPr>
                      <m:e>
                        <m:r>
                          <a:rPr lang="en-US" sz="2000" b="0" i="1">
                            <a:latin typeface="Cambria Math" panose="02040503050406030204" pitchFamily="18" charset="0"/>
                          </a:rPr>
                          <m:t>10</m:t>
                        </m:r>
                      </m:e>
                      <m:sup>
                        <m:r>
                          <a:rPr lang="en-US" sz="2000" b="0" i="1">
                            <a:latin typeface="Cambria Math" panose="02040503050406030204" pitchFamily="18" charset="0"/>
                          </a:rPr>
                          <m:t>−7</m:t>
                        </m:r>
                      </m:sup>
                    </m:sSup>
                  </m:oMath>
                </a14:m>
                <a:r>
                  <a:rPr lang="en-US" sz="2000" dirty="0"/>
                  <a:t>g, which is not enough to measure ultra weak signals </a:t>
                </a:r>
              </a:p>
              <a:p>
                <a:r>
                  <a:rPr lang="en-US" sz="2000" dirty="0"/>
                  <a:t>Geophones have sensitivities constrained to within 4% of nominal.</a:t>
                </a:r>
              </a:p>
              <a:p>
                <a:r>
                  <a:rPr lang="en-US" sz="2000" dirty="0"/>
                  <a:t> Have relatively high self‐noise levels .</a:t>
                </a:r>
              </a:p>
              <a:p>
                <a:pPr marL="0" indent="0">
                  <a:buNone/>
                </a:pPr>
                <a:endParaRPr lang="en-US" sz="2000" dirty="0"/>
              </a:p>
              <a:p>
                <a:pPr marL="0" indent="0">
                  <a:buNone/>
                </a:pPr>
                <a:r>
                  <a:rPr lang="en-GB" sz="2000" i="1" dirty="0">
                    <a:effectLst/>
                    <a:latin typeface="Arial" panose="020B0604020202020204" pitchFamily="34" charset="0"/>
                    <a:ea typeface="Arial" panose="020B0604020202020204" pitchFamily="34" charset="0"/>
                  </a:rPr>
                  <a:t>But here we will develop a laser based compact optical seismometer which can measure these weak signals. We will be using a laser and spring-mass based cantilever system which will give us very high accuracy in measuring the seismic and acoustic activities.</a:t>
                </a:r>
                <a:endParaRPr lang="en-IN" sz="2000" i="1" dirty="0">
                  <a:effectLst/>
                  <a:latin typeface="Arial" panose="020B0604020202020204" pitchFamily="34" charset="0"/>
                  <a:ea typeface="Arial" panose="020B0604020202020204" pitchFamily="34" charset="0"/>
                </a:endParaRPr>
              </a:p>
              <a:p>
                <a:pPr marL="0" indent="0">
                  <a:buNone/>
                </a:pPr>
                <a:endParaRPr lang="en-IN" sz="2000" i="1" dirty="0"/>
              </a:p>
              <a:p>
                <a:endParaRPr lang="en-IN" sz="2000" b="1" dirty="0"/>
              </a:p>
            </p:txBody>
          </p:sp>
        </mc:Choice>
        <mc:Fallback>
          <p:sp>
            <p:nvSpPr>
              <p:cNvPr id="3" name="Content Placeholder 2">
                <a:extLst>
                  <a:ext uri="{FF2B5EF4-FFF2-40B4-BE49-F238E27FC236}">
                    <a16:creationId xmlns:a16="http://schemas.microsoft.com/office/drawing/2014/main" id="{B6839240-4461-87D6-851E-8EA85BB503EF}"/>
                  </a:ext>
                </a:extLst>
              </p:cNvPr>
              <p:cNvSpPr>
                <a:spLocks noGrp="1" noRot="1" noChangeAspect="1" noMove="1" noResize="1" noEditPoints="1" noAdjustHandles="1" noChangeArrowheads="1" noChangeShapeType="1" noTextEdit="1"/>
              </p:cNvSpPr>
              <p:nvPr>
                <p:ph idx="1"/>
              </p:nvPr>
            </p:nvSpPr>
            <p:spPr>
              <a:xfrm>
                <a:off x="643467" y="1782981"/>
                <a:ext cx="10905066" cy="4393982"/>
              </a:xfrm>
              <a:blipFill>
                <a:blip r:embed="rId2"/>
                <a:stretch>
                  <a:fillRect l="-615" t="-1387" r="-895"/>
                </a:stretch>
              </a:blipFill>
            </p:spPr>
            <p:txBody>
              <a:bodyPr/>
              <a:lstStyle/>
              <a:p>
                <a:r>
                  <a:rPr lang="en-IN">
                    <a:noFill/>
                  </a:rPr>
                  <a:t> </a:t>
                </a:r>
              </a:p>
            </p:txBody>
          </p:sp>
        </mc:Fallback>
      </mc:AlternateContent>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670606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5D5F4BF-E48E-25CD-B760-F1F5ABA5C3F5}"/>
              </a:ext>
            </a:extLst>
          </p:cNvPr>
          <p:cNvSpPr>
            <a:spLocks noGrp="1"/>
          </p:cNvSpPr>
          <p:nvPr>
            <p:ph type="title"/>
          </p:nvPr>
        </p:nvSpPr>
        <p:spPr>
          <a:xfrm>
            <a:off x="643467" y="321734"/>
            <a:ext cx="10905066" cy="1135737"/>
          </a:xfrm>
        </p:spPr>
        <p:txBody>
          <a:bodyPr>
            <a:normAutofit/>
          </a:bodyPr>
          <a:lstStyle/>
          <a:p>
            <a:r>
              <a:rPr lang="en-US" sz="3600" dirty="0">
                <a:latin typeface="Times New Roman" panose="02020603050405020304" pitchFamily="18" charset="0"/>
                <a:cs typeface="Times New Roman" panose="02020603050405020304" pitchFamily="18" charset="0"/>
              </a:rPr>
              <a:t>Goals Of Our Project Work:</a:t>
            </a:r>
            <a:br>
              <a:rPr lang="en-US" sz="3600" dirty="0">
                <a:latin typeface="Times New Roman" panose="02020603050405020304" pitchFamily="18" charset="0"/>
                <a:cs typeface="Times New Roman" panose="02020603050405020304" pitchFamily="18" charset="0"/>
              </a:rPr>
            </a:b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BB72946-A7F9-2EF2-7684-986FA699A3EA}"/>
              </a:ext>
            </a:extLst>
          </p:cNvPr>
          <p:cNvSpPr>
            <a:spLocks noGrp="1"/>
          </p:cNvSpPr>
          <p:nvPr>
            <p:ph idx="1"/>
          </p:nvPr>
        </p:nvSpPr>
        <p:spPr>
          <a:xfrm>
            <a:off x="643467" y="1782981"/>
            <a:ext cx="10905066" cy="4393982"/>
          </a:xfrm>
        </p:spPr>
        <p:txBody>
          <a:bodyPr>
            <a:normAutofit/>
          </a:bodyPr>
          <a:lstStyle/>
          <a:p>
            <a:r>
              <a:rPr lang="en-US" sz="2000" dirty="0">
                <a:latin typeface="Times New Roman" panose="02020603050405020304" pitchFamily="18" charset="0"/>
                <a:cs typeface="Times New Roman" panose="02020603050405020304" pitchFamily="18" charset="0"/>
              </a:rPr>
              <a:t>To be used in detecting various telluric activities.</a:t>
            </a:r>
          </a:p>
          <a:p>
            <a:r>
              <a:rPr lang="en-US" sz="2000" dirty="0">
                <a:latin typeface="Times New Roman" panose="02020603050405020304" pitchFamily="18" charset="0"/>
                <a:cs typeface="Times New Roman" panose="02020603050405020304" pitchFamily="18" charset="0"/>
              </a:rPr>
              <a:t>To create a low-cost device that can be used for a wide range of frequency.  </a:t>
            </a:r>
          </a:p>
          <a:p>
            <a:r>
              <a:rPr lang="en-US" sz="2000" dirty="0">
                <a:latin typeface="Times New Roman" panose="02020603050405020304" pitchFamily="18" charset="0"/>
                <a:cs typeface="Times New Roman" panose="02020603050405020304" pitchFamily="18" charset="0"/>
              </a:rPr>
              <a:t>To </a:t>
            </a:r>
            <a:r>
              <a:rPr lang="en-US" sz="2000" dirty="0" err="1">
                <a:latin typeface="Times New Roman" panose="02020603050405020304" pitchFamily="18" charset="0"/>
                <a:cs typeface="Times New Roman" panose="02020603050405020304" pitchFamily="18" charset="0"/>
              </a:rPr>
              <a:t>analyse</a:t>
            </a:r>
            <a:r>
              <a:rPr lang="en-US" sz="2000" dirty="0">
                <a:latin typeface="Times New Roman" panose="02020603050405020304" pitchFamily="18" charset="0"/>
                <a:cs typeface="Times New Roman" panose="02020603050405020304" pitchFamily="18" charset="0"/>
              </a:rPr>
              <a:t> laser speckle dynamics for vibration in a low-cost Raspberry Pi system.</a:t>
            </a:r>
          </a:p>
          <a:p>
            <a:r>
              <a:rPr lang="en-US" sz="2000" dirty="0">
                <a:latin typeface="Times New Roman" panose="02020603050405020304" pitchFamily="18" charset="0"/>
                <a:cs typeface="Times New Roman" panose="02020603050405020304" pitchFamily="18" charset="0"/>
              </a:rPr>
              <a:t>To identify the intensity of the seismic activity using the machine learning model and to develop a GUI (graphical user interface).</a:t>
            </a:r>
          </a:p>
          <a:p>
            <a:pPr marL="0" indent="0">
              <a:buNone/>
            </a:pPr>
            <a:endParaRPr lang="en-IN" sz="2000" dirty="0">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199782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94C3644-CB05-0D59-5280-39720103C30B}"/>
              </a:ext>
            </a:extLst>
          </p:cNvPr>
          <p:cNvSpPr>
            <a:spLocks noGrp="1"/>
          </p:cNvSpPr>
          <p:nvPr>
            <p:ph type="title"/>
          </p:nvPr>
        </p:nvSpPr>
        <p:spPr>
          <a:xfrm>
            <a:off x="643467" y="321734"/>
            <a:ext cx="10905066" cy="1135737"/>
          </a:xfrm>
        </p:spPr>
        <p:txBody>
          <a:bodyPr>
            <a:normAutofit/>
          </a:bodyPr>
          <a:lstStyle/>
          <a:p>
            <a:r>
              <a:rPr lang="en-US" sz="3600" kern="1200" dirty="0">
                <a:solidFill>
                  <a:schemeClr val="tx1"/>
                </a:solidFill>
                <a:latin typeface="Times New Roman" panose="02020603050405020304" pitchFamily="18" charset="0"/>
                <a:cs typeface="Times New Roman" panose="02020603050405020304" pitchFamily="18" charset="0"/>
              </a:rPr>
              <a:t>Compact Optical Seismometer Setup</a:t>
            </a:r>
            <a:endParaRPr lang="en-IN" sz="3600" dirty="0">
              <a:latin typeface="Times New Roman" panose="02020603050405020304" pitchFamily="18" charset="0"/>
              <a:cs typeface="Times New Roman" panose="02020603050405020304" pitchFamily="18" charset="0"/>
            </a:endParaRPr>
          </a:p>
        </p:txBody>
      </p:sp>
      <p:pic>
        <p:nvPicPr>
          <p:cNvPr id="58" name="Content Placeholder 57">
            <a:extLst>
              <a:ext uri="{FF2B5EF4-FFF2-40B4-BE49-F238E27FC236}">
                <a16:creationId xmlns:a16="http://schemas.microsoft.com/office/drawing/2014/main" id="{B2E9C755-2254-18AC-5F44-5C2A6C320A1E}"/>
              </a:ext>
            </a:extLst>
          </p:cNvPr>
          <p:cNvPicPr>
            <a:picLocks noGrp="1" noChangeAspect="1"/>
          </p:cNvPicPr>
          <p:nvPr>
            <p:ph idx="1"/>
          </p:nvPr>
        </p:nvPicPr>
        <p:blipFill>
          <a:blip r:embed="rId2"/>
          <a:stretch>
            <a:fillRect/>
          </a:stretch>
        </p:blipFill>
        <p:spPr>
          <a:xfrm>
            <a:off x="4109031" y="5358787"/>
            <a:ext cx="975445" cy="146317"/>
          </a:xfrm>
          <a:prstGeom prst="rect">
            <a:avLst/>
          </a:prstGeom>
        </p:spPr>
      </p:pic>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Rectangle 3">
            <a:extLst>
              <a:ext uri="{FF2B5EF4-FFF2-40B4-BE49-F238E27FC236}">
                <a16:creationId xmlns:a16="http://schemas.microsoft.com/office/drawing/2014/main" id="{5C51E29C-BDF1-5CD7-8F79-03AA7DA9F1F5}"/>
              </a:ext>
            </a:extLst>
          </p:cNvPr>
          <p:cNvSpPr/>
          <p:nvPr/>
        </p:nvSpPr>
        <p:spPr>
          <a:xfrm rot="18128822">
            <a:off x="3036767" y="2172392"/>
            <a:ext cx="306564" cy="46065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E560D70C-65E2-125B-62DB-1E3C2E865F00}"/>
              </a:ext>
            </a:extLst>
          </p:cNvPr>
          <p:cNvSpPr/>
          <p:nvPr/>
        </p:nvSpPr>
        <p:spPr>
          <a:xfrm rot="2051234">
            <a:off x="6064697" y="1844437"/>
            <a:ext cx="203568" cy="46065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8777077C-FDBE-9EF2-5C69-5DFA806A5985}"/>
              </a:ext>
            </a:extLst>
          </p:cNvPr>
          <p:cNvSpPr/>
          <p:nvPr/>
        </p:nvSpPr>
        <p:spPr>
          <a:xfrm>
            <a:off x="3674836" y="3582152"/>
            <a:ext cx="4777273" cy="20527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tx1"/>
                </a:solidFill>
              </a:rPr>
              <a:t>Cantilever based system</a:t>
            </a:r>
            <a:endParaRPr lang="en-IN" dirty="0">
              <a:solidFill>
                <a:schemeClr val="tx1"/>
              </a:solidFill>
            </a:endParaRPr>
          </a:p>
        </p:txBody>
      </p:sp>
      <p:sp>
        <p:nvSpPr>
          <p:cNvPr id="7" name="Rectangle 6">
            <a:extLst>
              <a:ext uri="{FF2B5EF4-FFF2-40B4-BE49-F238E27FC236}">
                <a16:creationId xmlns:a16="http://schemas.microsoft.com/office/drawing/2014/main" id="{9E7B0E68-1597-4D8B-302C-497689D49889}"/>
              </a:ext>
            </a:extLst>
          </p:cNvPr>
          <p:cNvSpPr/>
          <p:nvPr/>
        </p:nvSpPr>
        <p:spPr>
          <a:xfrm>
            <a:off x="8438042" y="3275848"/>
            <a:ext cx="205273" cy="77444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27" name="Rectangle 26">
            <a:extLst>
              <a:ext uri="{FF2B5EF4-FFF2-40B4-BE49-F238E27FC236}">
                <a16:creationId xmlns:a16="http://schemas.microsoft.com/office/drawing/2014/main" id="{4B015728-10DD-CC84-0552-5B4304C48F71}"/>
              </a:ext>
            </a:extLst>
          </p:cNvPr>
          <p:cNvSpPr/>
          <p:nvPr/>
        </p:nvSpPr>
        <p:spPr>
          <a:xfrm>
            <a:off x="2568520" y="5038001"/>
            <a:ext cx="1458792" cy="686711"/>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Amplification circuit and Co-ordinate extraction</a:t>
            </a:r>
            <a:endParaRPr lang="en-IN" sz="1200" dirty="0">
              <a:solidFill>
                <a:schemeClr val="tx1"/>
              </a:solidFill>
            </a:endParaRPr>
          </a:p>
        </p:txBody>
      </p:sp>
      <p:sp>
        <p:nvSpPr>
          <p:cNvPr id="30" name="Rectangle 29">
            <a:extLst>
              <a:ext uri="{FF2B5EF4-FFF2-40B4-BE49-F238E27FC236}">
                <a16:creationId xmlns:a16="http://schemas.microsoft.com/office/drawing/2014/main" id="{A059590B-8E39-3FF9-FA5D-383691186883}"/>
              </a:ext>
            </a:extLst>
          </p:cNvPr>
          <p:cNvSpPr/>
          <p:nvPr/>
        </p:nvSpPr>
        <p:spPr>
          <a:xfrm>
            <a:off x="5104028" y="5038004"/>
            <a:ext cx="1458792" cy="686711"/>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solidFill>
                  <a:schemeClr val="tx1"/>
                </a:solidFill>
              </a:rPr>
              <a:t>Raspberry pi 4</a:t>
            </a:r>
            <a:endParaRPr lang="en-IN" sz="1400" dirty="0">
              <a:solidFill>
                <a:schemeClr val="tx1"/>
              </a:solidFill>
            </a:endParaRPr>
          </a:p>
        </p:txBody>
      </p:sp>
      <p:sp>
        <p:nvSpPr>
          <p:cNvPr id="34" name="Rectangle 33">
            <a:extLst>
              <a:ext uri="{FF2B5EF4-FFF2-40B4-BE49-F238E27FC236}">
                <a16:creationId xmlns:a16="http://schemas.microsoft.com/office/drawing/2014/main" id="{BF79E6D0-E308-4B5D-FE89-A928D5A5A3A1}"/>
              </a:ext>
            </a:extLst>
          </p:cNvPr>
          <p:cNvSpPr/>
          <p:nvPr/>
        </p:nvSpPr>
        <p:spPr>
          <a:xfrm>
            <a:off x="7599080" y="5053241"/>
            <a:ext cx="1433707" cy="686711"/>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solidFill>
                  <a:schemeClr val="tx1"/>
                </a:solidFill>
              </a:rPr>
              <a:t>Machine learning and Data analyzing</a:t>
            </a:r>
            <a:endParaRPr lang="en-IN" sz="1400" dirty="0">
              <a:solidFill>
                <a:schemeClr val="tx1"/>
              </a:solidFill>
            </a:endParaRPr>
          </a:p>
        </p:txBody>
      </p:sp>
      <p:sp>
        <p:nvSpPr>
          <p:cNvPr id="35" name="Rectangle 34">
            <a:extLst>
              <a:ext uri="{FF2B5EF4-FFF2-40B4-BE49-F238E27FC236}">
                <a16:creationId xmlns:a16="http://schemas.microsoft.com/office/drawing/2014/main" id="{7418921E-0C24-87F9-42EF-7D62AB678010}"/>
              </a:ext>
            </a:extLst>
          </p:cNvPr>
          <p:cNvSpPr/>
          <p:nvPr/>
        </p:nvSpPr>
        <p:spPr>
          <a:xfrm>
            <a:off x="4296930" y="3518549"/>
            <a:ext cx="1459421" cy="56475"/>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50" name="Rectangle 49">
            <a:extLst>
              <a:ext uri="{FF2B5EF4-FFF2-40B4-BE49-F238E27FC236}">
                <a16:creationId xmlns:a16="http://schemas.microsoft.com/office/drawing/2014/main" id="{D6200838-5477-727A-A01B-24AB809E15D3}"/>
              </a:ext>
            </a:extLst>
          </p:cNvPr>
          <p:cNvSpPr/>
          <p:nvPr/>
        </p:nvSpPr>
        <p:spPr>
          <a:xfrm>
            <a:off x="10041442" y="5053241"/>
            <a:ext cx="1433706" cy="72964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solidFill>
                  <a:schemeClr val="tx1"/>
                </a:solidFill>
              </a:rPr>
              <a:t>GUI for showing the results</a:t>
            </a:r>
            <a:endParaRPr lang="en-IN" sz="1400" dirty="0">
              <a:solidFill>
                <a:schemeClr val="tx1"/>
              </a:solidFill>
            </a:endParaRPr>
          </a:p>
        </p:txBody>
      </p:sp>
      <p:sp>
        <p:nvSpPr>
          <p:cNvPr id="55" name="Arrow: Down 54">
            <a:extLst>
              <a:ext uri="{FF2B5EF4-FFF2-40B4-BE49-F238E27FC236}">
                <a16:creationId xmlns:a16="http://schemas.microsoft.com/office/drawing/2014/main" id="{BCB545E0-FB84-A454-710B-9A91FA6BCE2A}"/>
              </a:ext>
            </a:extLst>
          </p:cNvPr>
          <p:cNvSpPr/>
          <p:nvPr/>
        </p:nvSpPr>
        <p:spPr>
          <a:xfrm>
            <a:off x="3145103" y="2709379"/>
            <a:ext cx="80585" cy="2262073"/>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6" name="Arrow: Right 55">
            <a:extLst>
              <a:ext uri="{FF2B5EF4-FFF2-40B4-BE49-F238E27FC236}">
                <a16:creationId xmlns:a16="http://schemas.microsoft.com/office/drawing/2014/main" id="{95BE732F-E5C2-1570-E05A-B5E13A2C80F3}"/>
              </a:ext>
            </a:extLst>
          </p:cNvPr>
          <p:cNvSpPr/>
          <p:nvPr/>
        </p:nvSpPr>
        <p:spPr>
          <a:xfrm>
            <a:off x="6590425" y="5341299"/>
            <a:ext cx="953446" cy="11374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9" name="Arrow: Right 58">
            <a:extLst>
              <a:ext uri="{FF2B5EF4-FFF2-40B4-BE49-F238E27FC236}">
                <a16:creationId xmlns:a16="http://schemas.microsoft.com/office/drawing/2014/main" id="{C0109162-CEFC-EEB3-609B-EDA0C93D250B}"/>
              </a:ext>
            </a:extLst>
          </p:cNvPr>
          <p:cNvSpPr/>
          <p:nvPr/>
        </p:nvSpPr>
        <p:spPr>
          <a:xfrm>
            <a:off x="9072256" y="5324484"/>
            <a:ext cx="953446" cy="11374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cxnSp>
        <p:nvCxnSpPr>
          <p:cNvPr id="63" name="Straight Connector 62">
            <a:extLst>
              <a:ext uri="{FF2B5EF4-FFF2-40B4-BE49-F238E27FC236}">
                <a16:creationId xmlns:a16="http://schemas.microsoft.com/office/drawing/2014/main" id="{EE1CB6EE-D6F7-6BB1-277F-8AE2ABE3E278}"/>
              </a:ext>
            </a:extLst>
          </p:cNvPr>
          <p:cNvCxnSpPr>
            <a:cxnSpLocks/>
          </p:cNvCxnSpPr>
          <p:nvPr/>
        </p:nvCxnSpPr>
        <p:spPr>
          <a:xfrm flipH="1">
            <a:off x="5043213" y="2263580"/>
            <a:ext cx="945530" cy="1270945"/>
          </a:xfrm>
          <a:prstGeom prst="line">
            <a:avLst/>
          </a:prstGeom>
          <a:ln w="9525" cap="flat" cmpd="sng" algn="ctr">
            <a:solidFill>
              <a:srgbClr val="FF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6" name="Straight Connector 65">
            <a:extLst>
              <a:ext uri="{FF2B5EF4-FFF2-40B4-BE49-F238E27FC236}">
                <a16:creationId xmlns:a16="http://schemas.microsoft.com/office/drawing/2014/main" id="{8D55965E-B364-23DB-F6AB-91C52094B2DC}"/>
              </a:ext>
            </a:extLst>
          </p:cNvPr>
          <p:cNvCxnSpPr/>
          <p:nvPr/>
        </p:nvCxnSpPr>
        <p:spPr>
          <a:xfrm flipH="1" flipV="1">
            <a:off x="3359545" y="2542958"/>
            <a:ext cx="1614196" cy="972027"/>
          </a:xfrm>
          <a:prstGeom prst="line">
            <a:avLst/>
          </a:prstGeom>
          <a:ln w="9525" cap="flat" cmpd="sng" algn="ctr">
            <a:solidFill>
              <a:srgbClr val="FF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3" name="Connector: Elbow 72">
            <a:extLst>
              <a:ext uri="{FF2B5EF4-FFF2-40B4-BE49-F238E27FC236}">
                <a16:creationId xmlns:a16="http://schemas.microsoft.com/office/drawing/2014/main" id="{92B2F007-EA99-E067-5494-4AB4F654F194}"/>
              </a:ext>
            </a:extLst>
          </p:cNvPr>
          <p:cNvCxnSpPr>
            <a:stCxn id="5" idx="3"/>
          </p:cNvCxnSpPr>
          <p:nvPr/>
        </p:nvCxnSpPr>
        <p:spPr>
          <a:xfrm flipV="1">
            <a:off x="6250677" y="1943131"/>
            <a:ext cx="712756" cy="1888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Connector: Elbow 74">
            <a:extLst>
              <a:ext uri="{FF2B5EF4-FFF2-40B4-BE49-F238E27FC236}">
                <a16:creationId xmlns:a16="http://schemas.microsoft.com/office/drawing/2014/main" id="{A7A170C6-FE2F-76FB-8D0D-67465166094D}"/>
              </a:ext>
            </a:extLst>
          </p:cNvPr>
          <p:cNvCxnSpPr>
            <a:stCxn id="4" idx="0"/>
          </p:cNvCxnSpPr>
          <p:nvPr/>
        </p:nvCxnSpPr>
        <p:spPr>
          <a:xfrm rot="10800000">
            <a:off x="2215023" y="1986889"/>
            <a:ext cx="780013" cy="2932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Connector: Elbow 76">
            <a:extLst>
              <a:ext uri="{FF2B5EF4-FFF2-40B4-BE49-F238E27FC236}">
                <a16:creationId xmlns:a16="http://schemas.microsoft.com/office/drawing/2014/main" id="{7682A556-2720-55EA-1737-FAC62D8BC159}"/>
              </a:ext>
            </a:extLst>
          </p:cNvPr>
          <p:cNvCxnSpPr/>
          <p:nvPr/>
        </p:nvCxnSpPr>
        <p:spPr>
          <a:xfrm flipV="1">
            <a:off x="5515978" y="2542958"/>
            <a:ext cx="1551170" cy="9915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Connector: Elbow 78">
            <a:extLst>
              <a:ext uri="{FF2B5EF4-FFF2-40B4-BE49-F238E27FC236}">
                <a16:creationId xmlns:a16="http://schemas.microsoft.com/office/drawing/2014/main" id="{13F8AF9F-5524-4A41-CFC3-5BA2161CEA3F}"/>
              </a:ext>
            </a:extLst>
          </p:cNvPr>
          <p:cNvCxnSpPr>
            <a:cxnSpLocks/>
          </p:cNvCxnSpPr>
          <p:nvPr/>
        </p:nvCxnSpPr>
        <p:spPr>
          <a:xfrm flipV="1">
            <a:off x="8612147" y="3038741"/>
            <a:ext cx="777347" cy="63547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onnector: Elbow 80">
            <a:extLst>
              <a:ext uri="{FF2B5EF4-FFF2-40B4-BE49-F238E27FC236}">
                <a16:creationId xmlns:a16="http://schemas.microsoft.com/office/drawing/2014/main" id="{C241FF45-DA98-3F61-EF95-5792A5449250}"/>
              </a:ext>
            </a:extLst>
          </p:cNvPr>
          <p:cNvCxnSpPr>
            <a:stCxn id="35" idx="0"/>
          </p:cNvCxnSpPr>
          <p:nvPr/>
        </p:nvCxnSpPr>
        <p:spPr>
          <a:xfrm rot="16200000" flipV="1">
            <a:off x="3311084" y="1802991"/>
            <a:ext cx="619497" cy="281161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5BF4ED64-D244-A0B5-6CDC-2754FD22BC03}"/>
              </a:ext>
            </a:extLst>
          </p:cNvPr>
          <p:cNvSpPr txBox="1"/>
          <p:nvPr/>
        </p:nvSpPr>
        <p:spPr>
          <a:xfrm>
            <a:off x="765795" y="1818499"/>
            <a:ext cx="1756324" cy="461665"/>
          </a:xfrm>
          <a:prstGeom prst="rect">
            <a:avLst/>
          </a:prstGeom>
          <a:noFill/>
        </p:spPr>
        <p:txBody>
          <a:bodyPr wrap="square" rtlCol="0">
            <a:spAutoFit/>
          </a:bodyPr>
          <a:lstStyle/>
          <a:p>
            <a:pPr algn="l"/>
            <a:r>
              <a:rPr lang="en-IN" sz="1200" b="1" i="0" dirty="0">
                <a:effectLst/>
                <a:latin typeface="Helvetica Neue"/>
              </a:rPr>
              <a:t>ADNS5050 Optical Mouse Sensor</a:t>
            </a:r>
          </a:p>
        </p:txBody>
      </p:sp>
      <p:sp>
        <p:nvSpPr>
          <p:cNvPr id="83" name="TextBox 82">
            <a:extLst>
              <a:ext uri="{FF2B5EF4-FFF2-40B4-BE49-F238E27FC236}">
                <a16:creationId xmlns:a16="http://schemas.microsoft.com/office/drawing/2014/main" id="{0CA18B64-88E4-4346-6A07-13C15A9D2315}"/>
              </a:ext>
            </a:extLst>
          </p:cNvPr>
          <p:cNvSpPr txBox="1"/>
          <p:nvPr/>
        </p:nvSpPr>
        <p:spPr>
          <a:xfrm>
            <a:off x="765795" y="2637963"/>
            <a:ext cx="1551169" cy="461665"/>
          </a:xfrm>
          <a:prstGeom prst="rect">
            <a:avLst/>
          </a:prstGeom>
          <a:noFill/>
        </p:spPr>
        <p:txBody>
          <a:bodyPr wrap="square" rtlCol="0">
            <a:spAutoFit/>
          </a:bodyPr>
          <a:lstStyle/>
          <a:p>
            <a:r>
              <a:rPr lang="en-US" sz="1200" b="1" dirty="0">
                <a:latin typeface="Helvetica Neue"/>
              </a:rPr>
              <a:t>Speckle pattern formation</a:t>
            </a:r>
            <a:endParaRPr lang="en-IN" sz="1200" b="1" dirty="0">
              <a:latin typeface="Helvetica Neue"/>
            </a:endParaRPr>
          </a:p>
        </p:txBody>
      </p:sp>
      <p:sp>
        <p:nvSpPr>
          <p:cNvPr id="84" name="TextBox 83">
            <a:extLst>
              <a:ext uri="{FF2B5EF4-FFF2-40B4-BE49-F238E27FC236}">
                <a16:creationId xmlns:a16="http://schemas.microsoft.com/office/drawing/2014/main" id="{902F8136-EB68-6BC8-FD7C-7F19E6C41281}"/>
              </a:ext>
            </a:extLst>
          </p:cNvPr>
          <p:cNvSpPr txBox="1"/>
          <p:nvPr/>
        </p:nvSpPr>
        <p:spPr>
          <a:xfrm>
            <a:off x="6895689" y="1809195"/>
            <a:ext cx="2653290" cy="276999"/>
          </a:xfrm>
          <a:prstGeom prst="rect">
            <a:avLst/>
          </a:prstGeom>
          <a:noFill/>
        </p:spPr>
        <p:txBody>
          <a:bodyPr wrap="none" rtlCol="0">
            <a:spAutoFit/>
          </a:bodyPr>
          <a:lstStyle/>
          <a:p>
            <a:r>
              <a:rPr lang="en-IN" sz="1200" b="1" i="0" dirty="0">
                <a:solidFill>
                  <a:srgbClr val="202122"/>
                </a:solidFill>
                <a:effectLst/>
                <a:latin typeface="Arial" panose="020B0604020202020204" pitchFamily="34" charset="0"/>
              </a:rPr>
              <a:t> He-Ne laser 632.8 nm wavelength</a:t>
            </a:r>
            <a:endParaRPr lang="en-IN" sz="1200" b="1" dirty="0"/>
          </a:p>
        </p:txBody>
      </p:sp>
      <p:sp>
        <p:nvSpPr>
          <p:cNvPr id="85" name="TextBox 84">
            <a:extLst>
              <a:ext uri="{FF2B5EF4-FFF2-40B4-BE49-F238E27FC236}">
                <a16:creationId xmlns:a16="http://schemas.microsoft.com/office/drawing/2014/main" id="{92EB5CE1-44EE-95C8-2EB9-1266985D9B72}"/>
              </a:ext>
            </a:extLst>
          </p:cNvPr>
          <p:cNvSpPr txBox="1"/>
          <p:nvPr/>
        </p:nvSpPr>
        <p:spPr>
          <a:xfrm>
            <a:off x="7109652" y="2402718"/>
            <a:ext cx="1388522" cy="276999"/>
          </a:xfrm>
          <a:prstGeom prst="rect">
            <a:avLst/>
          </a:prstGeom>
          <a:noFill/>
        </p:spPr>
        <p:txBody>
          <a:bodyPr wrap="none" rtlCol="0">
            <a:spAutoFit/>
          </a:bodyPr>
          <a:lstStyle/>
          <a:p>
            <a:r>
              <a:rPr lang="en-US" sz="1200" b="1" dirty="0">
                <a:latin typeface="Helvetica Neue"/>
              </a:rPr>
              <a:t>Diffused surface</a:t>
            </a:r>
            <a:endParaRPr lang="en-IN" sz="1200" b="1" dirty="0">
              <a:latin typeface="Helvetica Neue"/>
            </a:endParaRPr>
          </a:p>
        </p:txBody>
      </p:sp>
      <p:sp>
        <p:nvSpPr>
          <p:cNvPr id="88" name="TextBox 87">
            <a:extLst>
              <a:ext uri="{FF2B5EF4-FFF2-40B4-BE49-F238E27FC236}">
                <a16:creationId xmlns:a16="http://schemas.microsoft.com/office/drawing/2014/main" id="{142A9DDB-71C7-8F8B-8EF8-DCA8DA475282}"/>
              </a:ext>
            </a:extLst>
          </p:cNvPr>
          <p:cNvSpPr txBox="1"/>
          <p:nvPr/>
        </p:nvSpPr>
        <p:spPr>
          <a:xfrm>
            <a:off x="9380266" y="2798651"/>
            <a:ext cx="2328546" cy="461665"/>
          </a:xfrm>
          <a:prstGeom prst="rect">
            <a:avLst/>
          </a:prstGeom>
          <a:noFill/>
        </p:spPr>
        <p:txBody>
          <a:bodyPr wrap="square" rtlCol="0">
            <a:spAutoFit/>
          </a:bodyPr>
          <a:lstStyle/>
          <a:p>
            <a:r>
              <a:rPr lang="en-US" sz="1200" b="1" dirty="0">
                <a:latin typeface="Helvetica Neue"/>
              </a:rPr>
              <a:t>Cantilever end rigidly fixed with the support</a:t>
            </a:r>
            <a:endParaRPr lang="en-IN" sz="1200" b="1" dirty="0">
              <a:latin typeface="Helvetica Neue"/>
            </a:endParaRPr>
          </a:p>
        </p:txBody>
      </p:sp>
      <p:sp>
        <p:nvSpPr>
          <p:cNvPr id="91" name="Footer Placeholder 90">
            <a:extLst>
              <a:ext uri="{FF2B5EF4-FFF2-40B4-BE49-F238E27FC236}">
                <a16:creationId xmlns:a16="http://schemas.microsoft.com/office/drawing/2014/main" id="{CE5CB99B-F01D-3E1A-0FBA-62B70EC237A2}"/>
              </a:ext>
            </a:extLst>
          </p:cNvPr>
          <p:cNvSpPr>
            <a:spLocks noGrp="1"/>
          </p:cNvSpPr>
          <p:nvPr>
            <p:ph type="ftr" sz="quarter" idx="11"/>
          </p:nvPr>
        </p:nvSpPr>
        <p:spPr>
          <a:xfrm>
            <a:off x="4613904" y="6132290"/>
            <a:ext cx="4114800" cy="365125"/>
          </a:xfrm>
        </p:spPr>
        <p:txBody>
          <a:bodyPr/>
          <a:lstStyle/>
          <a:p>
            <a:r>
              <a:rPr lang="en-IN" dirty="0"/>
              <a:t>Figure 4</a:t>
            </a:r>
          </a:p>
        </p:txBody>
      </p:sp>
    </p:spTree>
    <p:extLst>
      <p:ext uri="{BB962C8B-B14F-4D97-AF65-F5344CB8AC3E}">
        <p14:creationId xmlns:p14="http://schemas.microsoft.com/office/powerpoint/2010/main" val="3305551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21">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4">
            <a:extLst>
              <a:ext uri="{FF2B5EF4-FFF2-40B4-BE49-F238E27FC236}">
                <a16:creationId xmlns:a16="http://schemas.microsoft.com/office/drawing/2014/main" id="{6BE4AC31-9F9D-A658-4BB9-0B5945475F9C}"/>
              </a:ext>
            </a:extLst>
          </p:cNvPr>
          <p:cNvSpPr>
            <a:spLocks noGrp="1"/>
          </p:cNvSpPr>
          <p:nvPr>
            <p:ph type="title"/>
          </p:nvPr>
        </p:nvSpPr>
        <p:spPr>
          <a:xfrm>
            <a:off x="643467" y="321734"/>
            <a:ext cx="10905066" cy="1135737"/>
          </a:xfrm>
        </p:spPr>
        <p:txBody>
          <a:bodyPr vert="horz" lIns="91440" tIns="45720" rIns="91440" bIns="45720" rtlCol="0" anchor="ctr">
            <a:normAutofit/>
          </a:bodyPr>
          <a:lstStyle/>
          <a:p>
            <a:r>
              <a:rPr lang="en-US" sz="3600" kern="1200" dirty="0">
                <a:solidFill>
                  <a:schemeClr val="tx1"/>
                </a:solidFill>
                <a:latin typeface="Times New Roman" panose="02020603050405020304" pitchFamily="18" charset="0"/>
                <a:cs typeface="Times New Roman" panose="02020603050405020304" pitchFamily="18" charset="0"/>
              </a:rPr>
              <a:t>Compact Optical seismometer setup </a:t>
            </a:r>
            <a:br>
              <a:rPr lang="en-US" sz="3600" kern="1200" dirty="0">
                <a:solidFill>
                  <a:schemeClr val="tx1"/>
                </a:solidFill>
                <a:latin typeface="Times New Roman" panose="02020603050405020304" pitchFamily="18" charset="0"/>
                <a:cs typeface="Times New Roman" panose="02020603050405020304" pitchFamily="18" charset="0"/>
              </a:rPr>
            </a:br>
            <a:endParaRPr lang="en-US" sz="3600" kern="1200" dirty="0">
              <a:solidFill>
                <a:schemeClr val="tx1"/>
              </a:solidFill>
              <a:latin typeface="Times New Roman" panose="02020603050405020304" pitchFamily="18" charset="0"/>
              <a:cs typeface="Times New Roman" panose="02020603050405020304" pitchFamily="18" charset="0"/>
            </a:endParaRPr>
          </a:p>
        </p:txBody>
      </p:sp>
      <p:pic>
        <p:nvPicPr>
          <p:cNvPr id="18" name="Picture 17">
            <a:extLst>
              <a:ext uri="{FF2B5EF4-FFF2-40B4-BE49-F238E27FC236}">
                <a16:creationId xmlns:a16="http://schemas.microsoft.com/office/drawing/2014/main" id="{70F6F968-9BFC-003B-EDBF-03151816D8F2}"/>
              </a:ext>
            </a:extLst>
          </p:cNvPr>
          <p:cNvPicPr>
            <a:picLocks noChangeAspect="1"/>
          </p:cNvPicPr>
          <p:nvPr/>
        </p:nvPicPr>
        <p:blipFill>
          <a:blip r:embed="rId2"/>
          <a:stretch>
            <a:fillRect/>
          </a:stretch>
        </p:blipFill>
        <p:spPr>
          <a:xfrm>
            <a:off x="4273774" y="1077839"/>
            <a:ext cx="896825" cy="915636"/>
          </a:xfrm>
          <a:prstGeom prst="rect">
            <a:avLst/>
          </a:prstGeom>
        </p:spPr>
      </p:pic>
      <p:grpSp>
        <p:nvGrpSpPr>
          <p:cNvPr id="24" name="Group 23">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5" name="Isosceles Triangle 24">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2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a:extLst>
              <a:ext uri="{FF2B5EF4-FFF2-40B4-BE49-F238E27FC236}">
                <a16:creationId xmlns:a16="http://schemas.microsoft.com/office/drawing/2014/main" id="{9070C68F-E930-0777-921F-FEC500C9E631}"/>
              </a:ext>
            </a:extLst>
          </p:cNvPr>
          <p:cNvPicPr>
            <a:picLocks noChangeAspect="1"/>
          </p:cNvPicPr>
          <p:nvPr/>
        </p:nvPicPr>
        <p:blipFill>
          <a:blip r:embed="rId3"/>
          <a:stretch>
            <a:fillRect/>
          </a:stretch>
        </p:blipFill>
        <p:spPr>
          <a:xfrm>
            <a:off x="6610918" y="1077839"/>
            <a:ext cx="4527469" cy="4361892"/>
          </a:xfrm>
          <a:prstGeom prst="rect">
            <a:avLst/>
          </a:prstGeom>
        </p:spPr>
      </p:pic>
      <p:grpSp>
        <p:nvGrpSpPr>
          <p:cNvPr id="28" name="Group 27">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29" name="Rectangle 28">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Footer Placeholder 13">
            <a:extLst>
              <a:ext uri="{FF2B5EF4-FFF2-40B4-BE49-F238E27FC236}">
                <a16:creationId xmlns:a16="http://schemas.microsoft.com/office/drawing/2014/main" id="{5BA37011-B284-4AB1-A476-7F56953E726E}"/>
              </a:ext>
            </a:extLst>
          </p:cNvPr>
          <p:cNvSpPr>
            <a:spLocks noGrp="1"/>
          </p:cNvSpPr>
          <p:nvPr>
            <p:ph type="ftr" sz="quarter" idx="11"/>
          </p:nvPr>
        </p:nvSpPr>
        <p:spPr>
          <a:xfrm>
            <a:off x="6200774" y="5588716"/>
            <a:ext cx="5715891" cy="1135736"/>
          </a:xfrm>
        </p:spPr>
        <p:txBody>
          <a:bodyPr vert="horz" lIns="91440" tIns="45720" rIns="91440" bIns="45720" rtlCol="0" anchor="ctr">
            <a:normAutofit/>
          </a:bodyPr>
          <a:lstStyle/>
          <a:p>
            <a:pPr>
              <a:lnSpc>
                <a:spcPct val="90000"/>
              </a:lnSpc>
              <a:spcAft>
                <a:spcPts val="600"/>
              </a:spcAft>
            </a:pPr>
            <a:r>
              <a:rPr lang="en-US" b="1" kern="1200" dirty="0">
                <a:solidFill>
                  <a:schemeClr val="tx1">
                    <a:tint val="75000"/>
                  </a:schemeClr>
                </a:solidFill>
                <a:latin typeface="+mn-lt"/>
                <a:ea typeface="+mn-ea"/>
                <a:cs typeface="+mn-cs"/>
              </a:rPr>
              <a:t>Figure 5</a:t>
            </a:r>
          </a:p>
          <a:p>
            <a:pPr>
              <a:lnSpc>
                <a:spcPct val="90000"/>
              </a:lnSpc>
              <a:spcAft>
                <a:spcPts val="600"/>
              </a:spcAft>
            </a:pPr>
            <a:r>
              <a:rPr lang="en-US" sz="1100" kern="1200" dirty="0">
                <a:solidFill>
                  <a:schemeClr val="tx1">
                    <a:tint val="75000"/>
                  </a:schemeClr>
                </a:solidFill>
                <a:latin typeface="+mn-lt"/>
                <a:ea typeface="+mn-ea"/>
                <a:cs typeface="+mn-cs"/>
              </a:rPr>
              <a:t>Moreno Oliva, Victor Ivan &amp; Flores-Diaz, </a:t>
            </a:r>
            <a:r>
              <a:rPr lang="en-US" sz="1100" kern="1200" dirty="0" err="1">
                <a:solidFill>
                  <a:schemeClr val="tx1">
                    <a:tint val="75000"/>
                  </a:schemeClr>
                </a:solidFill>
                <a:latin typeface="+mn-lt"/>
                <a:ea typeface="+mn-ea"/>
                <a:cs typeface="+mn-cs"/>
              </a:rPr>
              <a:t>Ociel</a:t>
            </a:r>
            <a:r>
              <a:rPr lang="en-US" sz="1100" kern="1200" dirty="0">
                <a:solidFill>
                  <a:schemeClr val="tx1">
                    <a:tint val="75000"/>
                  </a:schemeClr>
                </a:solidFill>
                <a:latin typeface="+mn-lt"/>
                <a:ea typeface="+mn-ea"/>
                <a:cs typeface="+mn-cs"/>
              </a:rPr>
              <a:t> &amp; Román-Hernández, Edwin &amp; Campos-García, Manuel &amp; Campos, E. &amp; </a:t>
            </a:r>
            <a:r>
              <a:rPr lang="en-US" sz="1100" kern="1200" dirty="0" err="1">
                <a:solidFill>
                  <a:schemeClr val="tx1">
                    <a:tint val="75000"/>
                  </a:schemeClr>
                </a:solidFill>
                <a:latin typeface="+mn-lt"/>
                <a:ea typeface="+mn-ea"/>
                <a:cs typeface="+mn-cs"/>
              </a:rPr>
              <a:t>Dorrego-Portela</a:t>
            </a:r>
            <a:r>
              <a:rPr lang="en-US" sz="1100" kern="1200" dirty="0">
                <a:solidFill>
                  <a:schemeClr val="tx1">
                    <a:tint val="75000"/>
                  </a:schemeClr>
                </a:solidFill>
                <a:latin typeface="+mn-lt"/>
                <a:ea typeface="+mn-ea"/>
                <a:cs typeface="+mn-cs"/>
              </a:rPr>
              <a:t>, José &amp; Hernández- Escobedo, Quetzalcoatl &amp; Franco Piña, Jesus Alejandro &amp; </a:t>
            </a:r>
            <a:r>
              <a:rPr lang="en-US" sz="1100" kern="1200" dirty="0" err="1">
                <a:solidFill>
                  <a:schemeClr val="tx1">
                    <a:tint val="75000"/>
                  </a:schemeClr>
                </a:solidFill>
                <a:latin typeface="+mn-lt"/>
                <a:ea typeface="+mn-ea"/>
                <a:cs typeface="+mn-cs"/>
              </a:rPr>
              <a:t>Perea</a:t>
            </a:r>
            <a:r>
              <a:rPr lang="en-US" sz="1100" kern="1200" dirty="0">
                <a:solidFill>
                  <a:schemeClr val="tx1">
                    <a:tint val="75000"/>
                  </a:schemeClr>
                </a:solidFill>
                <a:latin typeface="+mn-lt"/>
                <a:ea typeface="+mn-ea"/>
                <a:cs typeface="+mn-cs"/>
              </a:rPr>
              <a:t>, Alberto &amp; Alcayde, Alfredo. (2021). Vibration Measurement Using Laser Triangulation for Applications in Wind Turbine Blades. Symmetry. 13. 1017. 10.3390/sym13061017. </a:t>
            </a:r>
          </a:p>
        </p:txBody>
      </p:sp>
      <p:pic>
        <p:nvPicPr>
          <p:cNvPr id="31" name="Picture 30">
            <a:extLst>
              <a:ext uri="{FF2B5EF4-FFF2-40B4-BE49-F238E27FC236}">
                <a16:creationId xmlns:a16="http://schemas.microsoft.com/office/drawing/2014/main" id="{D496442F-A327-8485-2DC6-FBAA2DC7F772}"/>
              </a:ext>
            </a:extLst>
          </p:cNvPr>
          <p:cNvPicPr>
            <a:picLocks noChangeAspect="1"/>
          </p:cNvPicPr>
          <p:nvPr/>
        </p:nvPicPr>
        <p:blipFill>
          <a:blip r:embed="rId4"/>
          <a:stretch>
            <a:fillRect/>
          </a:stretch>
        </p:blipFill>
        <p:spPr>
          <a:xfrm>
            <a:off x="568744" y="829161"/>
            <a:ext cx="1504950" cy="1323975"/>
          </a:xfrm>
          <a:prstGeom prst="rect">
            <a:avLst/>
          </a:prstGeom>
        </p:spPr>
      </p:pic>
      <p:pic>
        <p:nvPicPr>
          <p:cNvPr id="32" name="Picture 31">
            <a:extLst>
              <a:ext uri="{FF2B5EF4-FFF2-40B4-BE49-F238E27FC236}">
                <a16:creationId xmlns:a16="http://schemas.microsoft.com/office/drawing/2014/main" id="{0E569FDD-A106-5D22-55C4-86C60E0C9A91}"/>
              </a:ext>
            </a:extLst>
          </p:cNvPr>
          <p:cNvPicPr>
            <a:picLocks noChangeAspect="1"/>
          </p:cNvPicPr>
          <p:nvPr/>
        </p:nvPicPr>
        <p:blipFill>
          <a:blip r:embed="rId5"/>
          <a:stretch>
            <a:fillRect/>
          </a:stretch>
        </p:blipFill>
        <p:spPr>
          <a:xfrm>
            <a:off x="2234848" y="2724499"/>
            <a:ext cx="2019662" cy="400050"/>
          </a:xfrm>
          <a:prstGeom prst="rect">
            <a:avLst/>
          </a:prstGeom>
        </p:spPr>
      </p:pic>
      <p:pic>
        <p:nvPicPr>
          <p:cNvPr id="33" name="Picture 32">
            <a:extLst>
              <a:ext uri="{FF2B5EF4-FFF2-40B4-BE49-F238E27FC236}">
                <a16:creationId xmlns:a16="http://schemas.microsoft.com/office/drawing/2014/main" id="{C19CF79C-5274-AF81-378F-2E418FF36257}"/>
              </a:ext>
            </a:extLst>
          </p:cNvPr>
          <p:cNvPicPr>
            <a:picLocks noChangeAspect="1"/>
          </p:cNvPicPr>
          <p:nvPr/>
        </p:nvPicPr>
        <p:blipFill>
          <a:blip r:embed="rId6"/>
          <a:stretch>
            <a:fillRect/>
          </a:stretch>
        </p:blipFill>
        <p:spPr>
          <a:xfrm>
            <a:off x="337760" y="2869633"/>
            <a:ext cx="5354596" cy="1456077"/>
          </a:xfrm>
          <a:prstGeom prst="rect">
            <a:avLst/>
          </a:prstGeom>
        </p:spPr>
      </p:pic>
      <p:grpSp>
        <p:nvGrpSpPr>
          <p:cNvPr id="41" name="Group 40">
            <a:extLst>
              <a:ext uri="{FF2B5EF4-FFF2-40B4-BE49-F238E27FC236}">
                <a16:creationId xmlns:a16="http://schemas.microsoft.com/office/drawing/2014/main" id="{2609336C-8114-2DB3-8AB7-F8D74E7DC438}"/>
              </a:ext>
            </a:extLst>
          </p:cNvPr>
          <p:cNvGrpSpPr/>
          <p:nvPr/>
        </p:nvGrpSpPr>
        <p:grpSpPr>
          <a:xfrm>
            <a:off x="1511460" y="1812405"/>
            <a:ext cx="899280" cy="899280"/>
            <a:chOff x="1511460" y="1812405"/>
            <a:chExt cx="899280" cy="899280"/>
          </a:xfrm>
        </p:grpSpPr>
        <mc:AlternateContent xmlns:mc="http://schemas.openxmlformats.org/markup-compatibility/2006">
          <mc:Choice xmlns:p14="http://schemas.microsoft.com/office/powerpoint/2010/main" Requires="p14">
            <p:contentPart p14:bwMode="auto" r:id="rId7">
              <p14:nvContentPartPr>
                <p14:cNvPr id="38" name="Ink 37">
                  <a:extLst>
                    <a:ext uri="{FF2B5EF4-FFF2-40B4-BE49-F238E27FC236}">
                      <a16:creationId xmlns:a16="http://schemas.microsoft.com/office/drawing/2014/main" id="{DD9E4B06-9714-9D9A-8A46-55ED95975514}"/>
                    </a:ext>
                  </a:extLst>
                </p14:cNvPr>
                <p14:cNvContentPartPr/>
                <p14:nvPr/>
              </p14:nvContentPartPr>
              <p14:xfrm>
                <a:off x="1511460" y="1812405"/>
                <a:ext cx="360" cy="360"/>
              </p14:xfrm>
            </p:contentPart>
          </mc:Choice>
          <mc:Fallback>
            <p:pic>
              <p:nvPicPr>
                <p:cNvPr id="38" name="Ink 37">
                  <a:extLst>
                    <a:ext uri="{FF2B5EF4-FFF2-40B4-BE49-F238E27FC236}">
                      <a16:creationId xmlns:a16="http://schemas.microsoft.com/office/drawing/2014/main" id="{DD9E4B06-9714-9D9A-8A46-55ED95975514}"/>
                    </a:ext>
                  </a:extLst>
                </p:cNvPr>
                <p:cNvPicPr/>
                <p:nvPr/>
              </p:nvPicPr>
              <p:blipFill>
                <a:blip r:embed="rId8"/>
                <a:stretch>
                  <a:fillRect/>
                </a:stretch>
              </p:blipFill>
              <p:spPr>
                <a:xfrm>
                  <a:off x="1502820" y="1803765"/>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39" name="Ink 38">
                  <a:extLst>
                    <a:ext uri="{FF2B5EF4-FFF2-40B4-BE49-F238E27FC236}">
                      <a16:creationId xmlns:a16="http://schemas.microsoft.com/office/drawing/2014/main" id="{56A68A89-64A3-EF28-5745-F87B1D774029}"/>
                    </a:ext>
                  </a:extLst>
                </p14:cNvPr>
                <p14:cNvContentPartPr/>
                <p14:nvPr/>
              </p14:nvContentPartPr>
              <p14:xfrm>
                <a:off x="2406780" y="2707725"/>
                <a:ext cx="360" cy="360"/>
              </p14:xfrm>
            </p:contentPart>
          </mc:Choice>
          <mc:Fallback>
            <p:pic>
              <p:nvPicPr>
                <p:cNvPr id="39" name="Ink 38">
                  <a:extLst>
                    <a:ext uri="{FF2B5EF4-FFF2-40B4-BE49-F238E27FC236}">
                      <a16:creationId xmlns:a16="http://schemas.microsoft.com/office/drawing/2014/main" id="{56A68A89-64A3-EF28-5745-F87B1D774029}"/>
                    </a:ext>
                  </a:extLst>
                </p:cNvPr>
                <p:cNvPicPr/>
                <p:nvPr/>
              </p:nvPicPr>
              <p:blipFill>
                <a:blip r:embed="rId8"/>
                <a:stretch>
                  <a:fillRect/>
                </a:stretch>
              </p:blipFill>
              <p:spPr>
                <a:xfrm>
                  <a:off x="2397780" y="2699085"/>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40" name="Ink 39">
                  <a:extLst>
                    <a:ext uri="{FF2B5EF4-FFF2-40B4-BE49-F238E27FC236}">
                      <a16:creationId xmlns:a16="http://schemas.microsoft.com/office/drawing/2014/main" id="{49F0BA76-1F1F-E207-CC83-FB6F4AFBFDF4}"/>
                    </a:ext>
                  </a:extLst>
                </p14:cNvPr>
                <p14:cNvContentPartPr/>
                <p14:nvPr/>
              </p14:nvContentPartPr>
              <p14:xfrm>
                <a:off x="1520820" y="1821765"/>
                <a:ext cx="889920" cy="889920"/>
              </p14:xfrm>
            </p:contentPart>
          </mc:Choice>
          <mc:Fallback>
            <p:pic>
              <p:nvPicPr>
                <p:cNvPr id="40" name="Ink 39">
                  <a:extLst>
                    <a:ext uri="{FF2B5EF4-FFF2-40B4-BE49-F238E27FC236}">
                      <a16:creationId xmlns:a16="http://schemas.microsoft.com/office/drawing/2014/main" id="{49F0BA76-1F1F-E207-CC83-FB6F4AFBFDF4}"/>
                    </a:ext>
                  </a:extLst>
                </p:cNvPr>
                <p:cNvPicPr/>
                <p:nvPr/>
              </p:nvPicPr>
              <p:blipFill>
                <a:blip r:embed="rId11"/>
                <a:stretch>
                  <a:fillRect/>
                </a:stretch>
              </p:blipFill>
              <p:spPr>
                <a:xfrm>
                  <a:off x="1512180" y="1813125"/>
                  <a:ext cx="907560" cy="907560"/>
                </a:xfrm>
                <a:prstGeom prst="rect">
                  <a:avLst/>
                </a:prstGeom>
              </p:spPr>
            </p:pic>
          </mc:Fallback>
        </mc:AlternateContent>
      </p:grpSp>
      <p:cxnSp>
        <p:nvCxnSpPr>
          <p:cNvPr id="43" name="Straight Connector 42">
            <a:extLst>
              <a:ext uri="{FF2B5EF4-FFF2-40B4-BE49-F238E27FC236}">
                <a16:creationId xmlns:a16="http://schemas.microsoft.com/office/drawing/2014/main" id="{FC01706C-2116-D040-8426-A6A71188D73A}"/>
              </a:ext>
            </a:extLst>
          </p:cNvPr>
          <p:cNvCxnSpPr>
            <a:stCxn id="18" idx="2"/>
          </p:cNvCxnSpPr>
          <p:nvPr/>
        </p:nvCxnSpPr>
        <p:spPr>
          <a:xfrm flipH="1">
            <a:off x="2406780" y="1993475"/>
            <a:ext cx="2315407" cy="731024"/>
          </a:xfrm>
          <a:prstGeom prst="line">
            <a:avLst/>
          </a:prstGeom>
        </p:spPr>
        <p:style>
          <a:lnRef idx="3">
            <a:schemeClr val="accent2"/>
          </a:lnRef>
          <a:fillRef idx="0">
            <a:schemeClr val="accent2"/>
          </a:fillRef>
          <a:effectRef idx="2">
            <a:schemeClr val="accent2"/>
          </a:effectRef>
          <a:fontRef idx="minor">
            <a:schemeClr val="tx1"/>
          </a:fontRef>
        </p:style>
      </p:cxnSp>
      <p:cxnSp>
        <p:nvCxnSpPr>
          <p:cNvPr id="45" name="Connector: Elbow 44">
            <a:extLst>
              <a:ext uri="{FF2B5EF4-FFF2-40B4-BE49-F238E27FC236}">
                <a16:creationId xmlns:a16="http://schemas.microsoft.com/office/drawing/2014/main" id="{C08D5225-21FD-CC16-7B4E-A2D6231D1EBF}"/>
              </a:ext>
            </a:extLst>
          </p:cNvPr>
          <p:cNvCxnSpPr>
            <a:cxnSpLocks/>
            <a:stCxn id="18" idx="3"/>
          </p:cNvCxnSpPr>
          <p:nvPr/>
        </p:nvCxnSpPr>
        <p:spPr>
          <a:xfrm>
            <a:off x="5170599" y="1535657"/>
            <a:ext cx="883868" cy="4639177"/>
          </a:xfrm>
          <a:prstGeom prst="bentConnector2">
            <a:avLst/>
          </a:prstGeom>
          <a:ln>
            <a:tailEnd type="triangle"/>
          </a:ln>
        </p:spPr>
        <p:style>
          <a:lnRef idx="3">
            <a:schemeClr val="dk1"/>
          </a:lnRef>
          <a:fillRef idx="0">
            <a:schemeClr val="dk1"/>
          </a:fillRef>
          <a:effectRef idx="2">
            <a:schemeClr val="dk1"/>
          </a:effectRef>
          <a:fontRef idx="minor">
            <a:schemeClr val="tx1"/>
          </a:fontRef>
        </p:style>
      </p:cxnSp>
      <p:cxnSp>
        <p:nvCxnSpPr>
          <p:cNvPr id="50" name="Straight Arrow Connector 49">
            <a:extLst>
              <a:ext uri="{FF2B5EF4-FFF2-40B4-BE49-F238E27FC236}">
                <a16:creationId xmlns:a16="http://schemas.microsoft.com/office/drawing/2014/main" id="{1DE6381F-3601-EC2A-3085-757BB6325903}"/>
              </a:ext>
            </a:extLst>
          </p:cNvPr>
          <p:cNvCxnSpPr>
            <a:cxnSpLocks/>
          </p:cNvCxnSpPr>
          <p:nvPr/>
        </p:nvCxnSpPr>
        <p:spPr>
          <a:xfrm flipH="1">
            <a:off x="4655976" y="6174834"/>
            <a:ext cx="139849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55" name="Picture 54">
            <a:extLst>
              <a:ext uri="{FF2B5EF4-FFF2-40B4-BE49-F238E27FC236}">
                <a16:creationId xmlns:a16="http://schemas.microsoft.com/office/drawing/2014/main" id="{62CC9FC0-086D-992A-3FB8-A035DE0BBEFE}"/>
              </a:ext>
            </a:extLst>
          </p:cNvPr>
          <p:cNvPicPr>
            <a:picLocks noChangeAspect="1"/>
          </p:cNvPicPr>
          <p:nvPr/>
        </p:nvPicPr>
        <p:blipFill>
          <a:blip r:embed="rId12"/>
          <a:stretch>
            <a:fillRect/>
          </a:stretch>
        </p:blipFill>
        <p:spPr>
          <a:xfrm>
            <a:off x="1541930" y="5178996"/>
            <a:ext cx="3033143" cy="1211265"/>
          </a:xfrm>
          <a:prstGeom prst="rect">
            <a:avLst/>
          </a:prstGeom>
        </p:spPr>
      </p:pic>
    </p:spTree>
    <p:extLst>
      <p:ext uri="{BB962C8B-B14F-4D97-AF65-F5344CB8AC3E}">
        <p14:creationId xmlns:p14="http://schemas.microsoft.com/office/powerpoint/2010/main" val="27650182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338</TotalTime>
  <Words>1237</Words>
  <Application>Microsoft Office PowerPoint</Application>
  <PresentationFormat>Widescreen</PresentationFormat>
  <Paragraphs>114</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Cambria Math</vt:lpstr>
      <vt:lpstr>Helvetica Neue</vt:lpstr>
      <vt:lpstr>Times New Roman</vt:lpstr>
      <vt:lpstr>Office Theme</vt:lpstr>
      <vt:lpstr>Designing and machine learning enhancement of a low-cost optical seismometer for detecting seismic activities. </vt:lpstr>
      <vt:lpstr>Content</vt:lpstr>
      <vt:lpstr>What is a Seismometer?</vt:lpstr>
      <vt:lpstr>Introduction</vt:lpstr>
      <vt:lpstr>Geophones used in existing seismometers</vt:lpstr>
      <vt:lpstr>Problems associated with the existing systems</vt:lpstr>
      <vt:lpstr>Goals Of Our Project Work: </vt:lpstr>
      <vt:lpstr>Compact Optical Seismometer Setup</vt:lpstr>
      <vt:lpstr>Compact Optical seismometer setup  </vt:lpstr>
      <vt:lpstr>Vibration Analysis on cantilever system</vt:lpstr>
      <vt:lpstr>Calculation for stiffness of cantilever</vt:lpstr>
      <vt:lpstr>Refrences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Designing and machine learning enhancement of a low-cost optical seismometer for detecting seismic activities.</dc:title>
  <dc:creator>Neeraj Joshi</dc:creator>
  <cp:lastModifiedBy>Neeraj Joshi</cp:lastModifiedBy>
  <cp:revision>4</cp:revision>
  <dcterms:created xsi:type="dcterms:W3CDTF">2022-09-27T10:26:42Z</dcterms:created>
  <dcterms:modified xsi:type="dcterms:W3CDTF">2022-09-28T09:52:20Z</dcterms:modified>
</cp:coreProperties>
</file>

<file path=docProps/thumbnail.jpeg>
</file>